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63" r:id="rId19"/>
    <p:sldId id="273" r:id="rId20"/>
    <p:sldId id="275" r:id="rId21"/>
    <p:sldId id="280" r:id="rId22"/>
    <p:sldId id="276" r:id="rId23"/>
    <p:sldId id="277" r:id="rId24"/>
    <p:sldId id="278" r:id="rId25"/>
    <p:sldId id="279" r:id="rId26"/>
    <p:sldId id="281"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296" r:id="rId41"/>
    <p:sldId id="298" r:id="rId42"/>
    <p:sldId id="299" r:id="rId43"/>
    <p:sldId id="300" r:id="rId44"/>
    <p:sldId id="301" r:id="rId45"/>
    <p:sldId id="302" r:id="rId46"/>
    <p:sldId id="303" r:id="rId47"/>
    <p:sldId id="297" r:id="rId48"/>
    <p:sldId id="305" r:id="rId49"/>
    <p:sldId id="304" r:id="rId50"/>
    <p:sldId id="306" r:id="rId51"/>
    <p:sldId id="307" r:id="rId52"/>
    <p:sldId id="310" r:id="rId53"/>
    <p:sldId id="308" r:id="rId54"/>
    <p:sldId id="309"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1" r:id="rId75"/>
    <p:sldId id="332" r:id="rId76"/>
    <p:sldId id="330" r:id="rId77"/>
    <p:sldId id="333" r:id="rId78"/>
    <p:sldId id="337" r:id="rId79"/>
    <p:sldId id="339" r:id="rId80"/>
    <p:sldId id="334" r:id="rId81"/>
    <p:sldId id="336" r:id="rId82"/>
    <p:sldId id="338" r:id="rId83"/>
    <p:sldId id="340" r:id="rId84"/>
    <p:sldId id="342" r:id="rId85"/>
    <p:sldId id="343" r:id="rId86"/>
    <p:sldId id="345" r:id="rId87"/>
    <p:sldId id="341" r:id="rId88"/>
    <p:sldId id="344"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initials="M" lastIdx="1" clrIdx="0">
    <p:extLst>
      <p:ext uri="{19B8F6BF-5375-455C-9EA6-DF929625EA0E}">
        <p15:presenceInfo xmlns:p15="http://schemas.microsoft.com/office/powerpoint/2012/main" userId="M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9535" autoAdjust="0"/>
  </p:normalViewPr>
  <p:slideViewPr>
    <p:cSldViewPr snapToGrid="0">
      <p:cViewPr varScale="1">
        <p:scale>
          <a:sx n="43" d="100"/>
          <a:sy n="43" d="100"/>
        </p:scale>
        <p:origin x="156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AB0D2-09D6-4140-A8C1-5F9569B9E718}" type="datetimeFigureOut">
              <a:rPr lang="es-ES" smtClean="0"/>
              <a:t>22/01/2024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3DBCC-2E8E-4788-9E62-91FCE6807D97}" type="slidenum">
              <a:rPr lang="es-ES" smtClean="0"/>
              <a:t>‹Nº›</a:t>
            </a:fld>
            <a:endParaRPr lang="es-ES"/>
          </a:p>
        </p:txBody>
      </p:sp>
    </p:spTree>
    <p:extLst>
      <p:ext uri="{BB962C8B-B14F-4D97-AF65-F5344CB8AC3E}">
        <p14:creationId xmlns:p14="http://schemas.microsoft.com/office/powerpoint/2010/main" val="3297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a:t>
            </a:fld>
            <a:endParaRPr lang="es-ES"/>
          </a:p>
        </p:txBody>
      </p:sp>
    </p:spTree>
    <p:extLst>
      <p:ext uri="{BB962C8B-B14F-4D97-AF65-F5344CB8AC3E}">
        <p14:creationId xmlns:p14="http://schemas.microsoft.com/office/powerpoint/2010/main" val="58830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15</a:t>
            </a:fld>
            <a:endParaRPr lang="es-ES"/>
          </a:p>
        </p:txBody>
      </p:sp>
    </p:spTree>
    <p:extLst>
      <p:ext uri="{BB962C8B-B14F-4D97-AF65-F5344CB8AC3E}">
        <p14:creationId xmlns:p14="http://schemas.microsoft.com/office/powerpoint/2010/main" val="328689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tenemos una analogía de un restaurante, la API sería como el menú. </a:t>
            </a:r>
          </a:p>
          <a:p>
            <a:r>
              <a:rPr lang="es-ES" dirty="0"/>
              <a:t>Un cliente cuando llega a un restaurante se comunica con la cocina a través del menú. El cliente en el restaurante no tiene que saber nada de lo que ocurre dentro de la cocina , y la cocina no tiene por qué saber nada de la parte frontal donde están los clientes.</a:t>
            </a:r>
          </a:p>
          <a:p>
            <a:r>
              <a:rPr lang="es-ES" dirty="0"/>
              <a:t>Un API es como un conjunto de funciones que están disponibles que  la cocina, en este caso el servidor tiene disponibles para que los clientes puedan comer.</a:t>
            </a:r>
          </a:p>
          <a:p>
            <a:r>
              <a:rPr lang="es-ES" dirty="0"/>
              <a:t>La cocina escogió una serie de platos que incluyó en el menú, y los clientes pueden escoger en esos platos cuales quieren comer.</a:t>
            </a:r>
          </a:p>
          <a:p>
            <a:r>
              <a:rPr lang="es-ES" dirty="0"/>
              <a:t>El cliente </a:t>
            </a:r>
            <a:r>
              <a:rPr lang="es-ES" dirty="0" err="1"/>
              <a:t>solcita</a:t>
            </a:r>
            <a:r>
              <a:rPr lang="es-ES" dirty="0"/>
              <a:t> esos platos, la cocina los </a:t>
            </a:r>
            <a:r>
              <a:rPr lang="es-ES" dirty="0" err="1"/>
              <a:t>preapara</a:t>
            </a:r>
            <a:r>
              <a:rPr lang="es-ES" dirty="0"/>
              <a:t> y se los envía al cliente.</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16</a:t>
            </a:fld>
            <a:endParaRPr lang="es-ES"/>
          </a:p>
        </p:txBody>
      </p:sp>
    </p:spTree>
    <p:extLst>
      <p:ext uri="{BB962C8B-B14F-4D97-AF65-F5344CB8AC3E}">
        <p14:creationId xmlns:p14="http://schemas.microsoft.com/office/powerpoint/2010/main" val="2834686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17</a:t>
            </a:fld>
            <a:endParaRPr lang="es-ES"/>
          </a:p>
        </p:txBody>
      </p:sp>
    </p:spTree>
    <p:extLst>
      <p:ext uri="{BB962C8B-B14F-4D97-AF65-F5344CB8AC3E}">
        <p14:creationId xmlns:p14="http://schemas.microsoft.com/office/powerpoint/2010/main" val="2963219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19</a:t>
            </a:fld>
            <a:endParaRPr lang="es-ES"/>
          </a:p>
        </p:txBody>
      </p:sp>
    </p:spTree>
    <p:extLst>
      <p:ext uri="{BB962C8B-B14F-4D97-AF65-F5344CB8AC3E}">
        <p14:creationId xmlns:p14="http://schemas.microsoft.com/office/powerpoint/2010/main" val="2906852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Además cuando escuches el término REST es importante que sepas a que se refiere.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20</a:t>
            </a:fld>
            <a:endParaRPr lang="es-ES"/>
          </a:p>
        </p:txBody>
      </p:sp>
    </p:spTree>
    <p:extLst>
      <p:ext uri="{BB962C8B-B14F-4D97-AF65-F5344CB8AC3E}">
        <p14:creationId xmlns:p14="http://schemas.microsoft.com/office/powerpoint/2010/main" val="2288018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comando instala la versión más reciente de Express. Podemos ver en </a:t>
            </a:r>
            <a:r>
              <a:rPr lang="es-ES" dirty="0" err="1"/>
              <a:t>package.json</a:t>
            </a:r>
            <a:r>
              <a:rPr lang="es-ES" dirty="0"/>
              <a:t> que las dependencias incluyen Express.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28</a:t>
            </a:fld>
            <a:endParaRPr lang="es-ES"/>
          </a:p>
        </p:txBody>
      </p:sp>
    </p:spTree>
    <p:extLst>
      <p:ext uri="{BB962C8B-B14F-4D97-AF65-F5344CB8AC3E}">
        <p14:creationId xmlns:p14="http://schemas.microsoft.com/office/powerpoint/2010/main" val="2272314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Normalmente</a:t>
            </a:r>
            <a:r>
              <a:rPr lang="en-US" dirty="0"/>
              <a:t> </a:t>
            </a:r>
            <a:r>
              <a:rPr lang="en-US" dirty="0" err="1"/>
              <a:t>trabajar</a:t>
            </a:r>
            <a:r>
              <a:rPr lang="es-ES" dirty="0" err="1"/>
              <a:t>íamos</a:t>
            </a:r>
            <a:r>
              <a:rPr lang="es-ES" dirty="0"/>
              <a:t> con una BD en un escenario real, pero como en el curso no estamos trabajando con BD vamos a simular una con el archivo de cursos que usamos anteriormente.</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30</a:t>
            </a:fld>
            <a:endParaRPr lang="es-ES"/>
          </a:p>
        </p:txBody>
      </p:sp>
    </p:spTree>
    <p:extLst>
      <p:ext uri="{BB962C8B-B14F-4D97-AF65-F5344CB8AC3E}">
        <p14:creationId xmlns:p14="http://schemas.microsoft.com/office/powerpoint/2010/main" val="1562731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Cuando</a:t>
            </a:r>
            <a:r>
              <a:rPr lang="en-US" dirty="0"/>
              <a:t> </a:t>
            </a:r>
            <a:r>
              <a:rPr lang="en-US" dirty="0" err="1"/>
              <a:t>escribimos</a:t>
            </a:r>
            <a:r>
              <a:rPr lang="en-US" dirty="0"/>
              <a:t> ./  antes de </a:t>
            </a:r>
            <a:r>
              <a:rPr lang="en-US" dirty="0" err="1"/>
              <a:t>escribir</a:t>
            </a:r>
            <a:r>
              <a:rPr lang="en-US" dirty="0"/>
              <a:t> </a:t>
            </a:r>
            <a:r>
              <a:rPr lang="en-US" dirty="0" err="1"/>
              <a:t>el</a:t>
            </a:r>
            <a:r>
              <a:rPr lang="en-US" dirty="0"/>
              <a:t> </a:t>
            </a:r>
            <a:r>
              <a:rPr lang="en-US" dirty="0" err="1"/>
              <a:t>nombre</a:t>
            </a:r>
            <a:r>
              <a:rPr lang="en-US" dirty="0"/>
              <a:t> del modulo, </a:t>
            </a:r>
            <a:r>
              <a:rPr lang="en-US" dirty="0" err="1"/>
              <a:t>estamos</a:t>
            </a:r>
            <a:r>
              <a:rPr lang="en-US" dirty="0"/>
              <a:t> </a:t>
            </a:r>
            <a:r>
              <a:rPr lang="en-US" dirty="0" err="1"/>
              <a:t>diciendo</a:t>
            </a:r>
            <a:r>
              <a:rPr lang="en-US" dirty="0"/>
              <a:t> que no </a:t>
            </a:r>
            <a:r>
              <a:rPr lang="en-US" dirty="0" err="1"/>
              <a:t>estamos</a:t>
            </a:r>
            <a:r>
              <a:rPr lang="en-US" dirty="0"/>
              <a:t> </a:t>
            </a:r>
            <a:r>
              <a:rPr lang="en-US" dirty="0" err="1"/>
              <a:t>importando</a:t>
            </a:r>
            <a:r>
              <a:rPr lang="en-US" dirty="0"/>
              <a:t> uno de </a:t>
            </a:r>
            <a:r>
              <a:rPr lang="en-US" dirty="0" err="1"/>
              <a:t>los</a:t>
            </a:r>
            <a:r>
              <a:rPr lang="en-US" dirty="0"/>
              <a:t> </a:t>
            </a:r>
            <a:r>
              <a:rPr lang="en-US" dirty="0" err="1"/>
              <a:t>módulos</a:t>
            </a:r>
            <a:r>
              <a:rPr lang="en-US" dirty="0"/>
              <a:t> </a:t>
            </a:r>
            <a:r>
              <a:rPr lang="en-US" dirty="0" err="1"/>
              <a:t>principales</a:t>
            </a:r>
            <a:r>
              <a:rPr lang="en-US" dirty="0"/>
              <a:t> de node. </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31</a:t>
            </a:fld>
            <a:endParaRPr lang="es-ES"/>
          </a:p>
        </p:txBody>
      </p:sp>
    </p:spTree>
    <p:extLst>
      <p:ext uri="{BB962C8B-B14F-4D97-AF65-F5344CB8AC3E}">
        <p14:creationId xmlns:p14="http://schemas.microsoft.com/office/powerpoint/2010/main" val="2205954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Para </a:t>
            </a:r>
            <a:r>
              <a:rPr lang="en-US" dirty="0" err="1"/>
              <a:t>incluir</a:t>
            </a:r>
            <a:r>
              <a:rPr lang="en-US" dirty="0"/>
              <a:t> emojis </a:t>
            </a:r>
            <a:r>
              <a:rPr lang="en-US" dirty="0" err="1"/>
              <a:t>en</a:t>
            </a:r>
            <a:r>
              <a:rPr lang="en-US" dirty="0"/>
              <a:t> </a:t>
            </a:r>
            <a:r>
              <a:rPr lang="en-US" dirty="0" err="1"/>
              <a:t>VsCode</a:t>
            </a:r>
            <a:r>
              <a:rPr lang="en-US" dirty="0"/>
              <a:t> </a:t>
            </a:r>
            <a:r>
              <a:rPr lang="en-US" dirty="0" err="1"/>
              <a:t>presionamos</a:t>
            </a:r>
            <a:r>
              <a:rPr lang="en-US" dirty="0"/>
              <a:t> la Tecla windows + . </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34</a:t>
            </a:fld>
            <a:endParaRPr lang="es-ES"/>
          </a:p>
        </p:txBody>
      </p:sp>
    </p:spTree>
    <p:extLst>
      <p:ext uri="{BB962C8B-B14F-4D97-AF65-F5344CB8AC3E}">
        <p14:creationId xmlns:p14="http://schemas.microsoft.com/office/powerpoint/2010/main" val="1758654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42</a:t>
            </a:fld>
            <a:endParaRPr lang="es-ES"/>
          </a:p>
        </p:txBody>
      </p:sp>
    </p:spTree>
    <p:extLst>
      <p:ext uri="{BB962C8B-B14F-4D97-AF65-F5344CB8AC3E}">
        <p14:creationId xmlns:p14="http://schemas.microsoft.com/office/powerpoint/2010/main" val="350632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a:t>
            </a:fld>
            <a:endParaRPr lang="es-ES"/>
          </a:p>
        </p:txBody>
      </p:sp>
    </p:spTree>
    <p:extLst>
      <p:ext uri="{BB962C8B-B14F-4D97-AF65-F5344CB8AC3E}">
        <p14:creationId xmlns:p14="http://schemas.microsoft.com/office/powerpoint/2010/main" val="3120883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43</a:t>
            </a:fld>
            <a:endParaRPr lang="es-ES"/>
          </a:p>
        </p:txBody>
      </p:sp>
    </p:spTree>
    <p:extLst>
      <p:ext uri="{BB962C8B-B14F-4D97-AF65-F5344CB8AC3E}">
        <p14:creationId xmlns:p14="http://schemas.microsoft.com/office/powerpoint/2010/main" val="253094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En </a:t>
            </a:r>
            <a:r>
              <a:rPr lang="en-US" dirty="0" err="1"/>
              <a:t>lugar</a:t>
            </a:r>
            <a:r>
              <a:rPr lang="en-US" dirty="0"/>
              <a:t> de un </a:t>
            </a:r>
            <a:r>
              <a:rPr lang="en-US" dirty="0" err="1"/>
              <a:t>objeto</a:t>
            </a:r>
            <a:r>
              <a:rPr lang="en-US" dirty="0"/>
              <a:t> temenos un </a:t>
            </a:r>
            <a:r>
              <a:rPr lang="en-US" dirty="0" err="1"/>
              <a:t>arreglo</a:t>
            </a:r>
            <a:r>
              <a:rPr lang="en-US" dirty="0"/>
              <a:t> </a:t>
            </a:r>
            <a:r>
              <a:rPr lang="en-US" dirty="0" err="1"/>
              <a:t>porque</a:t>
            </a:r>
            <a:r>
              <a:rPr lang="en-US" dirty="0"/>
              <a:t> ese </a:t>
            </a:r>
            <a:r>
              <a:rPr lang="en-US" dirty="0" err="1"/>
              <a:t>arreglo</a:t>
            </a:r>
            <a:r>
              <a:rPr lang="en-US" dirty="0"/>
              <a:t> </a:t>
            </a:r>
            <a:r>
              <a:rPr lang="en-US" dirty="0" err="1"/>
              <a:t>está</a:t>
            </a:r>
            <a:r>
              <a:rPr lang="en-US" dirty="0"/>
              <a:t> </a:t>
            </a:r>
            <a:r>
              <a:rPr lang="en-US" dirty="0" err="1"/>
              <a:t>asociado</a:t>
            </a:r>
            <a:r>
              <a:rPr lang="en-US" dirty="0"/>
              <a:t> a la </a:t>
            </a:r>
            <a:r>
              <a:rPr lang="en-US" dirty="0" err="1"/>
              <a:t>propiedad</a:t>
            </a:r>
            <a:r>
              <a:rPr lang="en-US" dirty="0"/>
              <a:t> de </a:t>
            </a:r>
            <a:r>
              <a:rPr lang="en-US" dirty="0" err="1"/>
              <a:t>programación</a:t>
            </a:r>
            <a:r>
              <a:rPr lang="en-US" dirty="0"/>
              <a:t>.</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44</a:t>
            </a:fld>
            <a:endParaRPr lang="es-ES"/>
          </a:p>
        </p:txBody>
      </p:sp>
    </p:spTree>
    <p:extLst>
      <p:ext uri="{BB962C8B-B14F-4D97-AF65-F5344CB8AC3E}">
        <p14:creationId xmlns:p14="http://schemas.microsoft.com/office/powerpoint/2010/main" val="3647783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46</a:t>
            </a:fld>
            <a:endParaRPr lang="es-ES"/>
          </a:p>
        </p:txBody>
      </p:sp>
    </p:spTree>
    <p:extLst>
      <p:ext uri="{BB962C8B-B14F-4D97-AF65-F5344CB8AC3E}">
        <p14:creationId xmlns:p14="http://schemas.microsoft.com/office/powerpoint/2010/main" val="1785952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47</a:t>
            </a:fld>
            <a:endParaRPr lang="es-ES"/>
          </a:p>
        </p:txBody>
      </p:sp>
    </p:spTree>
    <p:extLst>
      <p:ext uri="{BB962C8B-B14F-4D97-AF65-F5344CB8AC3E}">
        <p14:creationId xmlns:p14="http://schemas.microsoft.com/office/powerpoint/2010/main" val="704898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Al </a:t>
            </a:r>
            <a:r>
              <a:rPr lang="es-ES" dirty="0" err="1"/>
              <a:t>prinicpio</a:t>
            </a:r>
            <a:r>
              <a:rPr lang="es-ES" dirty="0"/>
              <a:t> del curso cuando vimos la estructura de la URL,  nombramos los distintos tipos de parámetros </a:t>
            </a:r>
            <a:r>
              <a:rPr lang="en-US" dirty="0"/>
              <a:t>, </a:t>
            </a:r>
            <a:r>
              <a:rPr lang="en-US" dirty="0" err="1"/>
              <a:t>los</a:t>
            </a:r>
            <a:r>
              <a:rPr lang="en-US" dirty="0"/>
              <a:t> que </a:t>
            </a:r>
            <a:r>
              <a:rPr lang="en-US" dirty="0" err="1"/>
              <a:t>forman</a:t>
            </a:r>
            <a:r>
              <a:rPr lang="en-US" dirty="0"/>
              <a:t> </a:t>
            </a:r>
            <a:r>
              <a:rPr lang="en-US" dirty="0" err="1"/>
              <a:t>parte</a:t>
            </a:r>
            <a:r>
              <a:rPr lang="en-US" dirty="0"/>
              <a:t> de la URL y  </a:t>
            </a:r>
            <a:r>
              <a:rPr lang="en-US" dirty="0" err="1"/>
              <a:t>los</a:t>
            </a:r>
            <a:r>
              <a:rPr lang="en-US" dirty="0"/>
              <a:t> </a:t>
            </a:r>
            <a:r>
              <a:rPr lang="es-ES" dirty="0"/>
              <a:t>parámetros de búsqueda. Ahora vamos a aplicar esos conocimientos porque vamos  trabajar con parámetros de ruta.</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49</a:t>
            </a:fld>
            <a:endParaRPr lang="es-ES"/>
          </a:p>
        </p:txBody>
      </p:sp>
    </p:spTree>
    <p:extLst>
      <p:ext uri="{BB962C8B-B14F-4D97-AF65-F5344CB8AC3E}">
        <p14:creationId xmlns:p14="http://schemas.microsoft.com/office/powerpoint/2010/main" val="3979550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50</a:t>
            </a:fld>
            <a:endParaRPr lang="es-ES"/>
          </a:p>
        </p:txBody>
      </p:sp>
    </p:spTree>
    <p:extLst>
      <p:ext uri="{BB962C8B-B14F-4D97-AF65-F5344CB8AC3E}">
        <p14:creationId xmlns:p14="http://schemas.microsoft.com/office/powerpoint/2010/main" val="3919484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51</a:t>
            </a:fld>
            <a:endParaRPr lang="es-ES"/>
          </a:p>
        </p:txBody>
      </p:sp>
    </p:spTree>
    <p:extLst>
      <p:ext uri="{BB962C8B-B14F-4D97-AF65-F5344CB8AC3E}">
        <p14:creationId xmlns:p14="http://schemas.microsoft.com/office/powerpoint/2010/main" val="2255429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52</a:t>
            </a:fld>
            <a:endParaRPr lang="es-ES"/>
          </a:p>
        </p:txBody>
      </p:sp>
    </p:spTree>
    <p:extLst>
      <p:ext uri="{BB962C8B-B14F-4D97-AF65-F5344CB8AC3E}">
        <p14:creationId xmlns:p14="http://schemas.microsoft.com/office/powerpoint/2010/main" val="4001444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53</a:t>
            </a:fld>
            <a:endParaRPr lang="es-ES"/>
          </a:p>
        </p:txBody>
      </p:sp>
    </p:spTree>
    <p:extLst>
      <p:ext uri="{BB962C8B-B14F-4D97-AF65-F5344CB8AC3E}">
        <p14:creationId xmlns:p14="http://schemas.microsoft.com/office/powerpoint/2010/main" val="3585885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54</a:t>
            </a:fld>
            <a:endParaRPr lang="es-ES"/>
          </a:p>
        </p:txBody>
      </p:sp>
    </p:spTree>
    <p:extLst>
      <p:ext uri="{BB962C8B-B14F-4D97-AF65-F5344CB8AC3E}">
        <p14:creationId xmlns:p14="http://schemas.microsoft.com/office/powerpoint/2010/main" val="413945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 vamos a la documentación de Express en </a:t>
            </a:r>
            <a:r>
              <a:rPr lang="es-ES" dirty="0" err="1"/>
              <a:t>npm</a:t>
            </a:r>
            <a:r>
              <a:rPr lang="es-ES" dirty="0"/>
              <a:t> se puede ver la popularidad de este </a:t>
            </a:r>
            <a:r>
              <a:rPr lang="es-ES" dirty="0" err="1"/>
              <a:t>framework</a:t>
            </a:r>
            <a:r>
              <a:rPr lang="es-ES" dirty="0"/>
              <a:t> web. Según la descripción es un </a:t>
            </a:r>
            <a:r>
              <a:rPr lang="es-ES" dirty="0" err="1"/>
              <a:t>framework</a:t>
            </a:r>
            <a:r>
              <a:rPr lang="es-ES" dirty="0"/>
              <a:t> web  rápido y minimalista para </a:t>
            </a:r>
            <a:r>
              <a:rPr lang="es-ES" dirty="0" err="1"/>
              <a:t>node</a:t>
            </a:r>
            <a:r>
              <a:rPr lang="es-ES" dirty="0"/>
              <a:t>.</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a:t>
            </a:fld>
            <a:endParaRPr lang="es-ES"/>
          </a:p>
        </p:txBody>
      </p:sp>
    </p:spTree>
    <p:extLst>
      <p:ext uri="{BB962C8B-B14F-4D97-AF65-F5344CB8AC3E}">
        <p14:creationId xmlns:p14="http://schemas.microsoft.com/office/powerpoint/2010/main" val="3730120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57</a:t>
            </a:fld>
            <a:endParaRPr lang="es-ES"/>
          </a:p>
        </p:txBody>
      </p:sp>
    </p:spTree>
    <p:extLst>
      <p:ext uri="{BB962C8B-B14F-4D97-AF65-F5344CB8AC3E}">
        <p14:creationId xmlns:p14="http://schemas.microsoft.com/office/powerpoint/2010/main" val="1974498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58</a:t>
            </a:fld>
            <a:endParaRPr lang="es-ES"/>
          </a:p>
        </p:txBody>
      </p:sp>
    </p:spTree>
    <p:extLst>
      <p:ext uri="{BB962C8B-B14F-4D97-AF65-F5344CB8AC3E}">
        <p14:creationId xmlns:p14="http://schemas.microsoft.com/office/powerpoint/2010/main" val="293889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60</a:t>
            </a:fld>
            <a:endParaRPr lang="es-ES"/>
          </a:p>
        </p:txBody>
      </p:sp>
    </p:spTree>
    <p:extLst>
      <p:ext uri="{BB962C8B-B14F-4D97-AF65-F5344CB8AC3E}">
        <p14:creationId xmlns:p14="http://schemas.microsoft.com/office/powerpoint/2010/main" val="3587358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62</a:t>
            </a:fld>
            <a:endParaRPr lang="es-ES"/>
          </a:p>
        </p:txBody>
      </p:sp>
    </p:spTree>
    <p:extLst>
      <p:ext uri="{BB962C8B-B14F-4D97-AF65-F5344CB8AC3E}">
        <p14:creationId xmlns:p14="http://schemas.microsoft.com/office/powerpoint/2010/main" val="1344498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63</a:t>
            </a:fld>
            <a:endParaRPr lang="es-ES"/>
          </a:p>
        </p:txBody>
      </p:sp>
    </p:spTree>
    <p:extLst>
      <p:ext uri="{BB962C8B-B14F-4D97-AF65-F5344CB8AC3E}">
        <p14:creationId xmlns:p14="http://schemas.microsoft.com/office/powerpoint/2010/main" val="324630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64</a:t>
            </a:fld>
            <a:endParaRPr lang="es-ES"/>
          </a:p>
        </p:txBody>
      </p:sp>
    </p:spTree>
    <p:extLst>
      <p:ext uri="{BB962C8B-B14F-4D97-AF65-F5344CB8AC3E}">
        <p14:creationId xmlns:p14="http://schemas.microsoft.com/office/powerpoint/2010/main" val="1032692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66</a:t>
            </a:fld>
            <a:endParaRPr lang="es-ES"/>
          </a:p>
        </p:txBody>
      </p:sp>
    </p:spTree>
    <p:extLst>
      <p:ext uri="{BB962C8B-B14F-4D97-AF65-F5344CB8AC3E}">
        <p14:creationId xmlns:p14="http://schemas.microsoft.com/office/powerpoint/2010/main" val="3739752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67</a:t>
            </a:fld>
            <a:endParaRPr lang="es-ES"/>
          </a:p>
        </p:txBody>
      </p:sp>
    </p:spTree>
    <p:extLst>
      <p:ext uri="{BB962C8B-B14F-4D97-AF65-F5344CB8AC3E}">
        <p14:creationId xmlns:p14="http://schemas.microsoft.com/office/powerpoint/2010/main" val="3449468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70</a:t>
            </a:fld>
            <a:endParaRPr lang="es-ES"/>
          </a:p>
        </p:txBody>
      </p:sp>
    </p:spTree>
    <p:extLst>
      <p:ext uri="{BB962C8B-B14F-4D97-AF65-F5344CB8AC3E}">
        <p14:creationId xmlns:p14="http://schemas.microsoft.com/office/powerpoint/2010/main" val="525775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72</a:t>
            </a:fld>
            <a:endParaRPr lang="es-ES"/>
          </a:p>
        </p:txBody>
      </p:sp>
    </p:spTree>
    <p:extLst>
      <p:ext uri="{BB962C8B-B14F-4D97-AF65-F5344CB8AC3E}">
        <p14:creationId xmlns:p14="http://schemas.microsoft.com/office/powerpoint/2010/main" val="250599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5</a:t>
            </a:fld>
            <a:endParaRPr lang="es-ES"/>
          </a:p>
        </p:txBody>
      </p:sp>
    </p:spTree>
    <p:extLst>
      <p:ext uri="{BB962C8B-B14F-4D97-AF65-F5344CB8AC3E}">
        <p14:creationId xmlns:p14="http://schemas.microsoft.com/office/powerpoint/2010/main" val="3699185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archivo creamos el </a:t>
            </a:r>
            <a:r>
              <a:rPr lang="es-ES" dirty="0" err="1"/>
              <a:t>router</a:t>
            </a:r>
            <a:r>
              <a:rPr lang="es-ES" dirty="0"/>
              <a:t> y lo exportamos.</a:t>
            </a:r>
          </a:p>
          <a:p>
            <a:r>
              <a:rPr lang="es-ES" dirty="0"/>
              <a:t>Importamos la propiedad matemáticas del archivo cursos.js, podemos hacerlo usando la sintaxis de desestructuración o creando una variable y accediendo a la propiedad matemáticas de </a:t>
            </a:r>
            <a:r>
              <a:rPr lang="es-ES" dirty="0" err="1"/>
              <a:t>infoCursos</a:t>
            </a:r>
            <a:r>
              <a:rPr lang="es-ES" dirty="0"/>
              <a:t>.</a:t>
            </a:r>
          </a:p>
          <a:p>
            <a:r>
              <a:rPr lang="es-ES" dirty="0"/>
              <a:t>Definimos las rutas.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78</a:t>
            </a:fld>
            <a:endParaRPr lang="es-ES"/>
          </a:p>
        </p:txBody>
      </p:sp>
    </p:spTree>
    <p:extLst>
      <p:ext uri="{BB962C8B-B14F-4D97-AF65-F5344CB8AC3E}">
        <p14:creationId xmlns:p14="http://schemas.microsoft.com/office/powerpoint/2010/main" val="818393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Importamos</a:t>
            </a:r>
            <a:r>
              <a:rPr lang="en-US" dirty="0"/>
              <a:t> </a:t>
            </a:r>
            <a:r>
              <a:rPr lang="en-US" dirty="0" err="1"/>
              <a:t>el</a:t>
            </a:r>
            <a:r>
              <a:rPr lang="en-US" dirty="0"/>
              <a:t> </a:t>
            </a:r>
            <a:r>
              <a:rPr lang="en-US" dirty="0" err="1"/>
              <a:t>m’odulo</a:t>
            </a:r>
            <a:r>
              <a:rPr lang="en-US" dirty="0"/>
              <a:t> Express de node.js.</a:t>
            </a:r>
          </a:p>
          <a:p>
            <a:r>
              <a:rPr lang="en-US" dirty="0" err="1"/>
              <a:t>Creamos</a:t>
            </a:r>
            <a:r>
              <a:rPr lang="en-US" dirty="0"/>
              <a:t> la </a:t>
            </a:r>
            <a:r>
              <a:rPr lang="en-US" dirty="0" err="1"/>
              <a:t>aplicación</a:t>
            </a:r>
            <a:r>
              <a:rPr lang="en-US" dirty="0"/>
              <a:t> de express.</a:t>
            </a:r>
          </a:p>
          <a:p>
            <a:r>
              <a:rPr lang="en-US" dirty="0" err="1"/>
              <a:t>Imortamos</a:t>
            </a:r>
            <a:r>
              <a:rPr lang="en-US" dirty="0"/>
              <a:t> </a:t>
            </a:r>
            <a:r>
              <a:rPr lang="en-US" dirty="0" err="1"/>
              <a:t>el</a:t>
            </a:r>
            <a:r>
              <a:rPr lang="en-US" dirty="0"/>
              <a:t> archive cursos.js</a:t>
            </a:r>
          </a:p>
          <a:p>
            <a:r>
              <a:rPr lang="en-US" dirty="0" err="1"/>
              <a:t>Importamos</a:t>
            </a:r>
            <a:r>
              <a:rPr lang="en-US" dirty="0"/>
              <a:t> </a:t>
            </a:r>
            <a:r>
              <a:rPr lang="en-US" dirty="0" err="1"/>
              <a:t>los</a:t>
            </a:r>
            <a:r>
              <a:rPr lang="en-US" dirty="0"/>
              <a:t> routers </a:t>
            </a:r>
          </a:p>
          <a:p>
            <a:r>
              <a:rPr lang="en-US" dirty="0" err="1"/>
              <a:t>Asiociamos</a:t>
            </a:r>
            <a:r>
              <a:rPr lang="en-US" dirty="0"/>
              <a:t> </a:t>
            </a:r>
            <a:r>
              <a:rPr lang="en-US" dirty="0" err="1"/>
              <a:t>el</a:t>
            </a:r>
            <a:r>
              <a:rPr lang="en-US" dirty="0"/>
              <a:t> </a:t>
            </a:r>
            <a:r>
              <a:rPr lang="en-US" dirty="0" err="1"/>
              <a:t>camino</a:t>
            </a:r>
            <a:r>
              <a:rPr lang="en-US" dirty="0"/>
              <a:t> a </a:t>
            </a:r>
            <a:r>
              <a:rPr lang="en-US" dirty="0" err="1"/>
              <a:t>los</a:t>
            </a:r>
            <a:r>
              <a:rPr lang="en-US" dirty="0"/>
              <a:t> routers.</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81</a:t>
            </a:fld>
            <a:endParaRPr lang="es-ES"/>
          </a:p>
        </p:txBody>
      </p:sp>
    </p:spTree>
    <p:extLst>
      <p:ext uri="{BB962C8B-B14F-4D97-AF65-F5344CB8AC3E}">
        <p14:creationId xmlns:p14="http://schemas.microsoft.com/office/powerpoint/2010/main" val="36794903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ver como manejar estas solicitudes desde nuestra API</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82</a:t>
            </a:fld>
            <a:endParaRPr lang="es-ES"/>
          </a:p>
        </p:txBody>
      </p:sp>
    </p:spTree>
    <p:extLst>
      <p:ext uri="{BB962C8B-B14F-4D97-AF65-F5344CB8AC3E}">
        <p14:creationId xmlns:p14="http://schemas.microsoft.com/office/powerpoint/2010/main" val="3274924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83</a:t>
            </a:fld>
            <a:endParaRPr lang="es-ES"/>
          </a:p>
        </p:txBody>
      </p:sp>
    </p:spTree>
    <p:extLst>
      <p:ext uri="{BB962C8B-B14F-4D97-AF65-F5344CB8AC3E}">
        <p14:creationId xmlns:p14="http://schemas.microsoft.com/office/powerpoint/2010/main" val="25539545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87</a:t>
            </a:fld>
            <a:endParaRPr lang="es-ES"/>
          </a:p>
        </p:txBody>
      </p:sp>
    </p:spTree>
    <p:extLst>
      <p:ext uri="{BB962C8B-B14F-4D97-AF65-F5344CB8AC3E}">
        <p14:creationId xmlns:p14="http://schemas.microsoft.com/office/powerpoint/2010/main" val="2361322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Mongo </a:t>
            </a:r>
            <a:r>
              <a:rPr lang="es-ES" dirty="0" err="1"/>
              <a:t>db</a:t>
            </a:r>
            <a:r>
              <a:rPr lang="es-ES" dirty="0"/>
              <a:t> se utiliza el modelo de datos orientado a documentos.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88</a:t>
            </a:fld>
            <a:endParaRPr lang="es-ES"/>
          </a:p>
        </p:txBody>
      </p:sp>
    </p:spTree>
    <p:extLst>
      <p:ext uri="{BB962C8B-B14F-4D97-AF65-F5344CB8AC3E}">
        <p14:creationId xmlns:p14="http://schemas.microsoft.com/office/powerpoint/2010/main" val="841443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comparamos el id no usamos el operador de comparación estricta </a:t>
            </a:r>
            <a:r>
              <a:rPr lang="en-US" dirty="0"/>
              <a:t>=== </a:t>
            </a:r>
            <a:r>
              <a:rPr lang="en-US" dirty="0" err="1"/>
              <a:t>porque</a:t>
            </a:r>
            <a:r>
              <a:rPr lang="en-US" dirty="0"/>
              <a:t> </a:t>
            </a:r>
            <a:r>
              <a:rPr lang="en-US" dirty="0" err="1"/>
              <a:t>el</a:t>
            </a:r>
            <a:r>
              <a:rPr lang="en-US" dirty="0"/>
              <a:t> id que temenos </a:t>
            </a:r>
            <a:r>
              <a:rPr lang="en-US" dirty="0" err="1"/>
              <a:t>en</a:t>
            </a:r>
            <a:r>
              <a:rPr lang="en-US" dirty="0"/>
              <a:t> </a:t>
            </a:r>
            <a:r>
              <a:rPr lang="en-US" dirty="0" err="1"/>
              <a:t>el</a:t>
            </a:r>
            <a:r>
              <a:rPr lang="en-US" dirty="0"/>
              <a:t> archive </a:t>
            </a:r>
            <a:r>
              <a:rPr lang="en-US" dirty="0" err="1"/>
              <a:t>cursos</a:t>
            </a:r>
            <a:r>
              <a:rPr lang="en-US" dirty="0"/>
              <a:t> lo </a:t>
            </a:r>
            <a:r>
              <a:rPr lang="en-US" dirty="0" err="1"/>
              <a:t>definimos</a:t>
            </a:r>
            <a:r>
              <a:rPr lang="en-US" dirty="0"/>
              <a:t> </a:t>
            </a:r>
            <a:r>
              <a:rPr lang="en-US" dirty="0" err="1"/>
              <a:t>como</a:t>
            </a:r>
            <a:r>
              <a:rPr lang="en-US" dirty="0"/>
              <a:t> un </a:t>
            </a:r>
            <a:r>
              <a:rPr lang="en-US" dirty="0" err="1"/>
              <a:t>número</a:t>
            </a:r>
            <a:r>
              <a:rPr lang="en-US" dirty="0"/>
              <a:t> y </a:t>
            </a:r>
            <a:r>
              <a:rPr lang="en-US" dirty="0" err="1"/>
              <a:t>el</a:t>
            </a:r>
            <a:r>
              <a:rPr lang="en-US" dirty="0"/>
              <a:t> id que </a:t>
            </a:r>
            <a:r>
              <a:rPr lang="en-US" dirty="0" err="1"/>
              <a:t>recibimos</a:t>
            </a:r>
            <a:r>
              <a:rPr lang="en-US" dirty="0"/>
              <a:t> </a:t>
            </a:r>
            <a:r>
              <a:rPr lang="en-US" dirty="0" err="1"/>
              <a:t>como</a:t>
            </a:r>
            <a:r>
              <a:rPr lang="en-US" dirty="0"/>
              <a:t> </a:t>
            </a:r>
            <a:r>
              <a:rPr lang="en-US" dirty="0" err="1"/>
              <a:t>parámetro</a:t>
            </a:r>
            <a:r>
              <a:rPr lang="en-US" dirty="0"/>
              <a:t> </a:t>
            </a:r>
            <a:r>
              <a:rPr lang="en-US" dirty="0" err="1"/>
              <a:t>por</a:t>
            </a:r>
            <a:r>
              <a:rPr lang="en-US" dirty="0"/>
              <a:t> la URL </a:t>
            </a:r>
            <a:r>
              <a:rPr lang="en-US" dirty="0" err="1"/>
              <a:t>va</a:t>
            </a:r>
            <a:r>
              <a:rPr lang="en-US" dirty="0"/>
              <a:t> a </a:t>
            </a:r>
            <a:r>
              <a:rPr lang="en-US" dirty="0" err="1"/>
              <a:t>estar</a:t>
            </a:r>
            <a:r>
              <a:rPr lang="en-US" dirty="0"/>
              <a:t> </a:t>
            </a:r>
            <a:r>
              <a:rPr lang="en-US" dirty="0" err="1"/>
              <a:t>representado</a:t>
            </a:r>
            <a:r>
              <a:rPr lang="en-US" dirty="0"/>
              <a:t> </a:t>
            </a:r>
            <a:r>
              <a:rPr lang="en-US" dirty="0" err="1"/>
              <a:t>como</a:t>
            </a:r>
            <a:r>
              <a:rPr lang="en-US" dirty="0"/>
              <a:t> </a:t>
            </a:r>
            <a:r>
              <a:rPr lang="en-US" dirty="0" err="1"/>
              <a:t>una</a:t>
            </a:r>
            <a:r>
              <a:rPr lang="en-US" dirty="0"/>
              <a:t> </a:t>
            </a:r>
            <a:r>
              <a:rPr lang="en-US" dirty="0" err="1"/>
              <a:t>cadena</a:t>
            </a:r>
            <a:r>
              <a:rPr lang="en-US" dirty="0"/>
              <a:t> de </a:t>
            </a:r>
            <a:r>
              <a:rPr lang="en-US" dirty="0" err="1"/>
              <a:t>caracteres</a:t>
            </a:r>
            <a:r>
              <a:rPr lang="en-US" dirty="0"/>
              <a:t>.</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90</a:t>
            </a:fld>
            <a:endParaRPr lang="es-ES"/>
          </a:p>
        </p:txBody>
      </p:sp>
    </p:spTree>
    <p:extLst>
      <p:ext uri="{BB962C8B-B14F-4D97-AF65-F5344CB8AC3E}">
        <p14:creationId xmlns:p14="http://schemas.microsoft.com/office/powerpoint/2010/main" val="657661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Para </a:t>
            </a:r>
            <a:r>
              <a:rPr lang="en-US" dirty="0" err="1"/>
              <a:t>escribir</a:t>
            </a:r>
            <a:r>
              <a:rPr lang="en-US" dirty="0"/>
              <a:t> </a:t>
            </a:r>
            <a:r>
              <a:rPr lang="en-US" dirty="0" err="1"/>
              <a:t>varias</a:t>
            </a:r>
            <a:r>
              <a:rPr lang="en-US" dirty="0"/>
              <a:t> </a:t>
            </a:r>
            <a:r>
              <a:rPr lang="en-US" dirty="0" err="1"/>
              <a:t>solciitudes</a:t>
            </a:r>
            <a:r>
              <a:rPr lang="en-US" dirty="0"/>
              <a:t> y que </a:t>
            </a:r>
            <a:r>
              <a:rPr lang="en-US" dirty="0" err="1"/>
              <a:t>aparezca</a:t>
            </a:r>
            <a:r>
              <a:rPr lang="en-US" dirty="0"/>
              <a:t> send Request </a:t>
            </a:r>
            <a:r>
              <a:rPr lang="en-US" dirty="0" err="1"/>
              <a:t>debemos</a:t>
            </a:r>
            <a:r>
              <a:rPr lang="en-US" dirty="0"/>
              <a:t> </a:t>
            </a:r>
            <a:r>
              <a:rPr lang="en-US" dirty="0" err="1"/>
              <a:t>escribir</a:t>
            </a:r>
            <a:r>
              <a:rPr lang="en-US" dirty="0"/>
              <a:t> ###</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93</a:t>
            </a:fld>
            <a:endParaRPr lang="es-ES"/>
          </a:p>
        </p:txBody>
      </p:sp>
    </p:spTree>
    <p:extLst>
      <p:ext uri="{BB962C8B-B14F-4D97-AF65-F5344CB8AC3E}">
        <p14:creationId xmlns:p14="http://schemas.microsoft.com/office/powerpoint/2010/main" val="1181618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95</a:t>
            </a:fld>
            <a:endParaRPr lang="es-ES"/>
          </a:p>
        </p:txBody>
      </p:sp>
    </p:spTree>
    <p:extLst>
      <p:ext uri="{BB962C8B-B14F-4D97-AF65-F5344CB8AC3E}">
        <p14:creationId xmlns:p14="http://schemas.microsoft.com/office/powerpoint/2010/main" val="212476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Para </a:t>
            </a:r>
            <a:r>
              <a:rPr lang="en-US" dirty="0" err="1"/>
              <a:t>eliminar</a:t>
            </a:r>
            <a:r>
              <a:rPr lang="en-US" dirty="0"/>
              <a:t> un element </a:t>
            </a:r>
            <a:r>
              <a:rPr lang="en-US" dirty="0" err="1"/>
              <a:t>espec</a:t>
            </a:r>
            <a:r>
              <a:rPr lang="es-ES" dirty="0"/>
              <a:t>í</a:t>
            </a:r>
            <a:r>
              <a:rPr lang="en-US" dirty="0"/>
              <a:t>fico de un </a:t>
            </a:r>
            <a:r>
              <a:rPr lang="en-US" dirty="0" err="1"/>
              <a:t>arreglo</a:t>
            </a:r>
            <a:r>
              <a:rPr lang="en-US" dirty="0"/>
              <a:t> </a:t>
            </a:r>
            <a:r>
              <a:rPr lang="en-US" dirty="0" err="1"/>
              <a:t>normalmente</a:t>
            </a:r>
            <a:r>
              <a:rPr lang="en-US" dirty="0"/>
              <a:t> </a:t>
            </a:r>
            <a:r>
              <a:rPr lang="en-US" dirty="0" err="1"/>
              <a:t>podemos</a:t>
            </a:r>
            <a:r>
              <a:rPr lang="en-US" dirty="0"/>
              <a:t> usar </a:t>
            </a:r>
            <a:r>
              <a:rPr lang="en-US" dirty="0" err="1"/>
              <a:t>el</a:t>
            </a:r>
            <a:r>
              <a:rPr lang="en-US" dirty="0"/>
              <a:t> </a:t>
            </a:r>
            <a:r>
              <a:rPr lang="en-US" dirty="0" err="1"/>
              <a:t>método</a:t>
            </a:r>
            <a:r>
              <a:rPr lang="en-US" dirty="0"/>
              <a:t> splice().</a:t>
            </a:r>
          </a:p>
          <a:p>
            <a:pPr algn="just"/>
            <a:r>
              <a:rPr lang="es-ES" sz="1200" dirty="0"/>
              <a:t>La función </a:t>
            </a:r>
            <a:r>
              <a:rPr lang="es-ES" sz="1200" dirty="0" err="1"/>
              <a:t>splice</a:t>
            </a:r>
            <a:r>
              <a:rPr lang="es-ES" sz="1200" dirty="0"/>
              <a:t> nos permite eliminar elementos de un arreglo. Recibe como segundo parámetro la cantidad de elementos que queremos eliminar a partir de la posición que hemos especificado.</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99</a:t>
            </a:fld>
            <a:endParaRPr lang="es-ES"/>
          </a:p>
        </p:txBody>
      </p:sp>
    </p:spTree>
    <p:extLst>
      <p:ext uri="{BB962C8B-B14F-4D97-AF65-F5344CB8AC3E}">
        <p14:creationId xmlns:p14="http://schemas.microsoft.com/office/powerpoint/2010/main" val="1791018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Estas operaciones básicas van a estar estrechamente relacionadas con los métodos http y con las </a:t>
            </a:r>
            <a:r>
              <a:rPr lang="es-ES" dirty="0" err="1"/>
              <a:t>APIs</a:t>
            </a:r>
            <a:r>
              <a:rPr lang="es-ES" dirty="0"/>
              <a:t> que vamos a desarrollar con </a:t>
            </a:r>
            <a:r>
              <a:rPr lang="es-ES" dirty="0" err="1"/>
              <a:t>Node</a:t>
            </a:r>
            <a:r>
              <a:rPr lang="es-ES" dirty="0"/>
              <a:t> y Express.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7</a:t>
            </a:fld>
            <a:endParaRPr lang="es-ES"/>
          </a:p>
        </p:txBody>
      </p:sp>
    </p:spTree>
    <p:extLst>
      <p:ext uri="{BB962C8B-B14F-4D97-AF65-F5344CB8AC3E}">
        <p14:creationId xmlns:p14="http://schemas.microsoft.com/office/powerpoint/2010/main" val="28212690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100</a:t>
            </a:fld>
            <a:endParaRPr lang="es-ES"/>
          </a:p>
        </p:txBody>
      </p:sp>
    </p:spTree>
    <p:extLst>
      <p:ext uri="{BB962C8B-B14F-4D97-AF65-F5344CB8AC3E}">
        <p14:creationId xmlns:p14="http://schemas.microsoft.com/office/powerpoint/2010/main" val="1070307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103</a:t>
            </a:fld>
            <a:endParaRPr lang="es-ES"/>
          </a:p>
        </p:txBody>
      </p:sp>
    </p:spTree>
    <p:extLst>
      <p:ext uri="{BB962C8B-B14F-4D97-AF65-F5344CB8AC3E}">
        <p14:creationId xmlns:p14="http://schemas.microsoft.com/office/powerpoint/2010/main" val="1076566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105</a:t>
            </a:fld>
            <a:endParaRPr lang="es-ES"/>
          </a:p>
        </p:txBody>
      </p:sp>
    </p:spTree>
    <p:extLst>
      <p:ext uri="{BB962C8B-B14F-4D97-AF65-F5344CB8AC3E}">
        <p14:creationId xmlns:p14="http://schemas.microsoft.com/office/powerpoint/2010/main" val="10698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la información normalmente vamos a crear un recurso, crear un objeto, crear un registro. </a:t>
            </a:r>
          </a:p>
          <a:p>
            <a:r>
              <a:rPr lang="es-ES" dirty="0"/>
              <a:t>Podemos también leer o actualizar esa información, o eliminar el registro por completo.</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9</a:t>
            </a:fld>
            <a:endParaRPr lang="es-ES"/>
          </a:p>
        </p:txBody>
      </p:sp>
    </p:spTree>
    <p:extLst>
      <p:ext uri="{BB962C8B-B14F-4D97-AF65-F5344CB8AC3E}">
        <p14:creationId xmlns:p14="http://schemas.microsoft.com/office/powerpoint/2010/main" val="2833993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Estas operaciones tienen su equivalente en verbos o métodos http.</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a:t>
            </a:fld>
            <a:endParaRPr lang="es-ES"/>
          </a:p>
        </p:txBody>
      </p:sp>
    </p:spTree>
    <p:extLst>
      <p:ext uri="{BB962C8B-B14F-4D97-AF65-F5344CB8AC3E}">
        <p14:creationId xmlns:p14="http://schemas.microsoft.com/office/powerpoint/2010/main" val="140571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concepto muy importante que debemos tener en cuenta es el de API,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11</a:t>
            </a:fld>
            <a:endParaRPr lang="es-ES"/>
          </a:p>
        </p:txBody>
      </p:sp>
    </p:spTree>
    <p:extLst>
      <p:ext uri="{BB962C8B-B14F-4D97-AF65-F5344CB8AC3E}">
        <p14:creationId xmlns:p14="http://schemas.microsoft.com/office/powerpoint/2010/main" val="279843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Nosotros como programadores vamos a incorporar esa API en nuestro código para solicitar información al servicio que ofrece esa información y lo vamos a incorporar si estamos desarrollando el </a:t>
            </a:r>
            <a:r>
              <a:rPr lang="es-ES" dirty="0" err="1"/>
              <a:t>front-end</a:t>
            </a:r>
            <a:r>
              <a:rPr lang="es-ES" dirty="0"/>
              <a:t>. Si estamos desarrollando la API vamos a ofrecer ese servicio, a enviar esa información al </a:t>
            </a:r>
            <a:r>
              <a:rPr lang="es-ES" dirty="0" err="1"/>
              <a:t>cliene</a:t>
            </a:r>
            <a:r>
              <a:rPr lang="es-ES" dirty="0"/>
              <a:t> que lo solicite.</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14</a:t>
            </a:fld>
            <a:endParaRPr lang="es-ES"/>
          </a:p>
        </p:txBody>
      </p:sp>
    </p:spTree>
    <p:extLst>
      <p:ext uri="{BB962C8B-B14F-4D97-AF65-F5344CB8AC3E}">
        <p14:creationId xmlns:p14="http://schemas.microsoft.com/office/powerpoint/2010/main" val="205883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4E927-0A6A-40D4-84D2-620675DBF3D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04FBBB-D99B-46D4-BC22-BAF09BBCC6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52D77D2-D589-42BF-8521-6CD3F690F9D4}"/>
              </a:ext>
            </a:extLst>
          </p:cNvPr>
          <p:cNvSpPr>
            <a:spLocks noGrp="1"/>
          </p:cNvSpPr>
          <p:nvPr>
            <p:ph type="dt" sz="half" idx="10"/>
          </p:nvPr>
        </p:nvSpPr>
        <p:spPr/>
        <p:txBody>
          <a:bodyPr/>
          <a:lstStyle/>
          <a:p>
            <a:fld id="{9ACB712C-2B2C-427C-AB18-8D6AB0085AC1}" type="datetime1">
              <a:rPr lang="es-ES" smtClean="0"/>
              <a:t>22/01/2024</a:t>
            </a:fld>
            <a:endParaRPr lang="es-ES"/>
          </a:p>
        </p:txBody>
      </p:sp>
      <p:sp>
        <p:nvSpPr>
          <p:cNvPr id="5" name="Marcador de pie de página 4">
            <a:extLst>
              <a:ext uri="{FF2B5EF4-FFF2-40B4-BE49-F238E27FC236}">
                <a16:creationId xmlns:a16="http://schemas.microsoft.com/office/drawing/2014/main" id="{2694FCA1-AA23-4C74-89F4-105DBCD244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E4AEFCB-A07A-4151-A548-AAA646260DB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71379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EC033-1F81-4333-B996-F2BD87312DA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556D55-5CB9-48A4-A742-203F123C7C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83EA48-EFA9-4611-A689-D0EE28534E93}"/>
              </a:ext>
            </a:extLst>
          </p:cNvPr>
          <p:cNvSpPr>
            <a:spLocks noGrp="1"/>
          </p:cNvSpPr>
          <p:nvPr>
            <p:ph type="dt" sz="half" idx="10"/>
          </p:nvPr>
        </p:nvSpPr>
        <p:spPr/>
        <p:txBody>
          <a:bodyPr/>
          <a:lstStyle/>
          <a:p>
            <a:fld id="{EA54F223-5B03-4E07-AA53-61F27A87CC3D}" type="datetime1">
              <a:rPr lang="es-ES" smtClean="0"/>
              <a:t>22/01/2024</a:t>
            </a:fld>
            <a:endParaRPr lang="es-ES"/>
          </a:p>
        </p:txBody>
      </p:sp>
      <p:sp>
        <p:nvSpPr>
          <p:cNvPr id="5" name="Marcador de pie de página 4">
            <a:extLst>
              <a:ext uri="{FF2B5EF4-FFF2-40B4-BE49-F238E27FC236}">
                <a16:creationId xmlns:a16="http://schemas.microsoft.com/office/drawing/2014/main" id="{FB61AB70-421A-4242-BF83-D57AE5C338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61B580-0309-4FDF-88FF-D87996632C58}"/>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66716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51B8FD4-91E4-4156-AD78-6E35D5F4FC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B304FF-216B-4B07-830C-C8F796B918D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AA0839-A87B-4D39-ACFE-93FE01877B6A}"/>
              </a:ext>
            </a:extLst>
          </p:cNvPr>
          <p:cNvSpPr>
            <a:spLocks noGrp="1"/>
          </p:cNvSpPr>
          <p:nvPr>
            <p:ph type="dt" sz="half" idx="10"/>
          </p:nvPr>
        </p:nvSpPr>
        <p:spPr/>
        <p:txBody>
          <a:bodyPr/>
          <a:lstStyle/>
          <a:p>
            <a:fld id="{4AD3F64E-4D63-4AE7-8E87-8A7A99280772}" type="datetime1">
              <a:rPr lang="es-ES" smtClean="0"/>
              <a:t>22/01/2024</a:t>
            </a:fld>
            <a:endParaRPr lang="es-ES"/>
          </a:p>
        </p:txBody>
      </p:sp>
      <p:sp>
        <p:nvSpPr>
          <p:cNvPr id="5" name="Marcador de pie de página 4">
            <a:extLst>
              <a:ext uri="{FF2B5EF4-FFF2-40B4-BE49-F238E27FC236}">
                <a16:creationId xmlns:a16="http://schemas.microsoft.com/office/drawing/2014/main" id="{9E647944-468A-4914-A287-AF63461279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CEE5585-CCBF-4D73-90AD-BE2185F17DA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93884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021DD-31EB-4F02-93FB-881EF034A3C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08769C7-72EB-4AA7-89C8-20DCCCE3EB5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D7DA90-0CA4-4D2F-AAE7-16B44762C611}"/>
              </a:ext>
            </a:extLst>
          </p:cNvPr>
          <p:cNvSpPr>
            <a:spLocks noGrp="1"/>
          </p:cNvSpPr>
          <p:nvPr>
            <p:ph type="dt" sz="half" idx="10"/>
          </p:nvPr>
        </p:nvSpPr>
        <p:spPr/>
        <p:txBody>
          <a:bodyPr/>
          <a:lstStyle/>
          <a:p>
            <a:fld id="{09447ED5-3CD5-4C6B-BC80-BD70C5212A30}" type="datetime1">
              <a:rPr lang="es-ES" smtClean="0"/>
              <a:t>22/01/2024</a:t>
            </a:fld>
            <a:endParaRPr lang="es-ES"/>
          </a:p>
        </p:txBody>
      </p:sp>
      <p:sp>
        <p:nvSpPr>
          <p:cNvPr id="5" name="Marcador de pie de página 4">
            <a:extLst>
              <a:ext uri="{FF2B5EF4-FFF2-40B4-BE49-F238E27FC236}">
                <a16:creationId xmlns:a16="http://schemas.microsoft.com/office/drawing/2014/main" id="{91540282-924D-49A2-98AD-89F31FD0F7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43E1F0-1ECE-4318-B6AC-75727783E1E4}"/>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86704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E0189-A08A-4524-87D2-A42A3FDAC46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F114B8-145D-48B9-8B02-2F9FCDA0F7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9DA478-5C73-4E3A-95B0-C2E8B92E3AF5}"/>
              </a:ext>
            </a:extLst>
          </p:cNvPr>
          <p:cNvSpPr>
            <a:spLocks noGrp="1"/>
          </p:cNvSpPr>
          <p:nvPr>
            <p:ph type="dt" sz="half" idx="10"/>
          </p:nvPr>
        </p:nvSpPr>
        <p:spPr/>
        <p:txBody>
          <a:bodyPr/>
          <a:lstStyle/>
          <a:p>
            <a:fld id="{1D8410A5-1EF9-4903-9501-40633301A653}" type="datetime1">
              <a:rPr lang="es-ES" smtClean="0"/>
              <a:t>22/01/2024</a:t>
            </a:fld>
            <a:endParaRPr lang="es-ES"/>
          </a:p>
        </p:txBody>
      </p:sp>
      <p:sp>
        <p:nvSpPr>
          <p:cNvPr id="5" name="Marcador de pie de página 4">
            <a:extLst>
              <a:ext uri="{FF2B5EF4-FFF2-40B4-BE49-F238E27FC236}">
                <a16:creationId xmlns:a16="http://schemas.microsoft.com/office/drawing/2014/main" id="{49B191DD-A45C-4B1B-A0ED-6BD9EBF4EE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C32210-46F0-42DB-8F75-8BDAC310343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51205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617310-C041-473C-A341-A69C2FD04D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F8FF63E-9155-40ED-AB15-89B93C8B2D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F88BBA4-2833-4412-B1C0-C2B048A5F5C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4E83C30-1935-4422-B8BA-AB01FF7FA69C}"/>
              </a:ext>
            </a:extLst>
          </p:cNvPr>
          <p:cNvSpPr>
            <a:spLocks noGrp="1"/>
          </p:cNvSpPr>
          <p:nvPr>
            <p:ph type="dt" sz="half" idx="10"/>
          </p:nvPr>
        </p:nvSpPr>
        <p:spPr/>
        <p:txBody>
          <a:bodyPr/>
          <a:lstStyle/>
          <a:p>
            <a:fld id="{798AA0BA-13B9-460A-A354-D416F640081C}" type="datetime1">
              <a:rPr lang="es-ES" smtClean="0"/>
              <a:t>22/01/2024</a:t>
            </a:fld>
            <a:endParaRPr lang="es-ES"/>
          </a:p>
        </p:txBody>
      </p:sp>
      <p:sp>
        <p:nvSpPr>
          <p:cNvPr id="6" name="Marcador de pie de página 5">
            <a:extLst>
              <a:ext uri="{FF2B5EF4-FFF2-40B4-BE49-F238E27FC236}">
                <a16:creationId xmlns:a16="http://schemas.microsoft.com/office/drawing/2014/main" id="{B9363B09-8CC0-4D9B-A060-8854D00ADC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68F284-0ADE-48F6-A449-DA38BECF92D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06546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B537F-CC1A-4330-B0A1-7A09F0B25F9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B6F0A82-B733-47BD-B6EF-9058C2E1A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2A41E72-A032-48DE-BF0D-F9581F22AF4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C7F5214-5D46-41A9-B7E4-96ECC7AB8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5AD4CC7-5EBA-49A0-8881-AEDBD71FBF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085C5D1-9E7A-40B8-85AF-3924B1523EC5}"/>
              </a:ext>
            </a:extLst>
          </p:cNvPr>
          <p:cNvSpPr>
            <a:spLocks noGrp="1"/>
          </p:cNvSpPr>
          <p:nvPr>
            <p:ph type="dt" sz="half" idx="10"/>
          </p:nvPr>
        </p:nvSpPr>
        <p:spPr/>
        <p:txBody>
          <a:bodyPr/>
          <a:lstStyle/>
          <a:p>
            <a:fld id="{4FDF2639-24C2-4CDF-A92F-03EBBE0CBE80}" type="datetime1">
              <a:rPr lang="es-ES" smtClean="0"/>
              <a:t>22/01/2024</a:t>
            </a:fld>
            <a:endParaRPr lang="es-ES"/>
          </a:p>
        </p:txBody>
      </p:sp>
      <p:sp>
        <p:nvSpPr>
          <p:cNvPr id="8" name="Marcador de pie de página 7">
            <a:extLst>
              <a:ext uri="{FF2B5EF4-FFF2-40B4-BE49-F238E27FC236}">
                <a16:creationId xmlns:a16="http://schemas.microsoft.com/office/drawing/2014/main" id="{FC263037-9A41-40D9-834E-C903D4F559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1C863C-8A9D-42D6-955E-DBED9C5CB0A6}"/>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7246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9E57-4B8C-45D9-967B-91C235A7845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076E1DC-B0FA-424C-8752-88794AF279CD}"/>
              </a:ext>
            </a:extLst>
          </p:cNvPr>
          <p:cNvSpPr>
            <a:spLocks noGrp="1"/>
          </p:cNvSpPr>
          <p:nvPr>
            <p:ph type="dt" sz="half" idx="10"/>
          </p:nvPr>
        </p:nvSpPr>
        <p:spPr/>
        <p:txBody>
          <a:bodyPr/>
          <a:lstStyle/>
          <a:p>
            <a:fld id="{63B76E98-8F63-4EC8-8497-4D0BEEC3324F}" type="datetime1">
              <a:rPr lang="es-ES" smtClean="0"/>
              <a:t>22/01/2024</a:t>
            </a:fld>
            <a:endParaRPr lang="es-ES"/>
          </a:p>
        </p:txBody>
      </p:sp>
      <p:sp>
        <p:nvSpPr>
          <p:cNvPr id="4" name="Marcador de pie de página 3">
            <a:extLst>
              <a:ext uri="{FF2B5EF4-FFF2-40B4-BE49-F238E27FC236}">
                <a16:creationId xmlns:a16="http://schemas.microsoft.com/office/drawing/2014/main" id="{3C4CF889-4A2D-42AC-A561-A211971CAFD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F9C6179-6E28-4A82-95DE-5ACDA843B0E9}"/>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31478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F253BA-D88D-4E8B-9B29-9B2CA240E43B}"/>
              </a:ext>
            </a:extLst>
          </p:cNvPr>
          <p:cNvSpPr>
            <a:spLocks noGrp="1"/>
          </p:cNvSpPr>
          <p:nvPr>
            <p:ph type="dt" sz="half" idx="10"/>
          </p:nvPr>
        </p:nvSpPr>
        <p:spPr/>
        <p:txBody>
          <a:bodyPr/>
          <a:lstStyle/>
          <a:p>
            <a:fld id="{DEB86036-855D-4E70-BD70-3426B0849F82}" type="datetime1">
              <a:rPr lang="es-ES" smtClean="0"/>
              <a:t>22/01/2024</a:t>
            </a:fld>
            <a:endParaRPr lang="es-ES"/>
          </a:p>
        </p:txBody>
      </p:sp>
      <p:sp>
        <p:nvSpPr>
          <p:cNvPr id="3" name="Marcador de pie de página 2">
            <a:extLst>
              <a:ext uri="{FF2B5EF4-FFF2-40B4-BE49-F238E27FC236}">
                <a16:creationId xmlns:a16="http://schemas.microsoft.com/office/drawing/2014/main" id="{5C62D31C-EE66-4843-965B-13432BCF9E5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FA931F7-0459-47EC-8718-C79B23C71673}"/>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43022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B07C2-2235-46CE-B504-09DAA5F469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807086B-0C15-4F09-A943-7EF8006E9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524E6A5-EF42-4267-B25F-C0B6F9647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3255B75-9172-4B81-ADDF-96341FBB2020}"/>
              </a:ext>
            </a:extLst>
          </p:cNvPr>
          <p:cNvSpPr>
            <a:spLocks noGrp="1"/>
          </p:cNvSpPr>
          <p:nvPr>
            <p:ph type="dt" sz="half" idx="10"/>
          </p:nvPr>
        </p:nvSpPr>
        <p:spPr/>
        <p:txBody>
          <a:bodyPr/>
          <a:lstStyle/>
          <a:p>
            <a:fld id="{AE85ED0E-CFD7-4487-8558-3582E7B032DC}" type="datetime1">
              <a:rPr lang="es-ES" smtClean="0"/>
              <a:t>22/01/2024</a:t>
            </a:fld>
            <a:endParaRPr lang="es-ES"/>
          </a:p>
        </p:txBody>
      </p:sp>
      <p:sp>
        <p:nvSpPr>
          <p:cNvPr id="6" name="Marcador de pie de página 5">
            <a:extLst>
              <a:ext uri="{FF2B5EF4-FFF2-40B4-BE49-F238E27FC236}">
                <a16:creationId xmlns:a16="http://schemas.microsoft.com/office/drawing/2014/main" id="{B2BDDCEF-63C6-4EF7-B6B1-2212EF832D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C64331-9EA4-4397-BBEE-1AAFEEAA637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1239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0B42B-FABF-4471-876F-287BBD8803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2D2B9D0-E089-4B0B-9E75-83C0899E8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224ADD2-9543-4751-AC8D-F12D06B49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B25058-02C3-4C57-873D-59F1AD56DDFF}"/>
              </a:ext>
            </a:extLst>
          </p:cNvPr>
          <p:cNvSpPr>
            <a:spLocks noGrp="1"/>
          </p:cNvSpPr>
          <p:nvPr>
            <p:ph type="dt" sz="half" idx="10"/>
          </p:nvPr>
        </p:nvSpPr>
        <p:spPr/>
        <p:txBody>
          <a:bodyPr/>
          <a:lstStyle/>
          <a:p>
            <a:fld id="{4EAD0BB9-4C83-4DED-9CE1-A5BC474BE1AB}" type="datetime1">
              <a:rPr lang="es-ES" smtClean="0"/>
              <a:t>22/01/2024</a:t>
            </a:fld>
            <a:endParaRPr lang="es-ES"/>
          </a:p>
        </p:txBody>
      </p:sp>
      <p:sp>
        <p:nvSpPr>
          <p:cNvPr id="6" name="Marcador de pie de página 5">
            <a:extLst>
              <a:ext uri="{FF2B5EF4-FFF2-40B4-BE49-F238E27FC236}">
                <a16:creationId xmlns:a16="http://schemas.microsoft.com/office/drawing/2014/main" id="{74CE14C5-4E49-4F0A-B04C-24D9074389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6C90BC3-98D9-447F-9FF6-460BCA351DF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78796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EB0FC8-AF0A-4723-BBD3-39D8C9A2E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CF9CC2-7481-4384-B064-4F1D9F419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B1AF787-B8E8-4919-B302-473820B8F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25077-D350-4202-BB3A-6E149B5733D4}" type="datetime1">
              <a:rPr lang="es-ES" smtClean="0"/>
              <a:t>22/01/2024</a:t>
            </a:fld>
            <a:endParaRPr lang="es-ES"/>
          </a:p>
        </p:txBody>
      </p:sp>
      <p:sp>
        <p:nvSpPr>
          <p:cNvPr id="5" name="Marcador de pie de página 4">
            <a:extLst>
              <a:ext uri="{FF2B5EF4-FFF2-40B4-BE49-F238E27FC236}">
                <a16:creationId xmlns:a16="http://schemas.microsoft.com/office/drawing/2014/main" id="{07A4E0B2-E0D0-4247-8FBC-02DA4A784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1EE0C7B-311B-452D-9C83-B342EE742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952E3-DA43-4FE4-B797-0AD175EBA12D}" type="slidenum">
              <a:rPr lang="es-ES" smtClean="0"/>
              <a:t>‹Nº›</a:t>
            </a:fld>
            <a:endParaRPr lang="es-ES"/>
          </a:p>
        </p:txBody>
      </p:sp>
    </p:spTree>
    <p:extLst>
      <p:ext uri="{BB962C8B-B14F-4D97-AF65-F5344CB8AC3E}">
        <p14:creationId xmlns:p14="http://schemas.microsoft.com/office/powerpoint/2010/main" val="2892844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alpha-editorial.com/Papel/9789587784954/El+Gran+Libro+De+Angular"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hyperlink" Target="https://www.alpha-editorial.com/Papel/9789587784954/El+Gran+Libro+De+Angular" TargetMode="Externa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finicion.de/red/" TargetMode="External"/><Relationship Id="rId2" Type="http://schemas.openxmlformats.org/officeDocument/2006/relationships/hyperlink" Target="https://definicion.de/informatic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457201"/>
            <a:ext cx="9144000" cy="2667000"/>
          </a:xfrm>
        </p:spPr>
        <p:txBody>
          <a:bodyPr/>
          <a:lstStyle/>
          <a:p>
            <a:r>
              <a:rPr lang="es-ES" dirty="0"/>
              <a:t>Módulo 5. </a:t>
            </a:r>
            <a:r>
              <a:rPr lang="es-ES" dirty="0" err="1"/>
              <a:t>Node</a:t>
            </a:r>
            <a:r>
              <a:rPr lang="es-ES" dirty="0"/>
              <a:t> </a:t>
            </a:r>
            <a:r>
              <a:rPr lang="es-ES" dirty="0" err="1"/>
              <a:t>js</a:t>
            </a:r>
            <a:r>
              <a:rPr lang="es-ES" dirty="0"/>
              <a:t> y Express</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082323"/>
            <a:ext cx="10627056" cy="1590196"/>
          </a:xfrm>
        </p:spPr>
        <p:txBody>
          <a:bodyPr>
            <a:normAutofit/>
          </a:bodyPr>
          <a:lstStyle/>
          <a:p>
            <a:pPr algn="l"/>
            <a:r>
              <a:rPr lang="es-ES" sz="2000" dirty="0"/>
              <a:t>Recursos:</a:t>
            </a:r>
          </a:p>
          <a:p>
            <a:pPr algn="l"/>
            <a:r>
              <a:rPr lang="en-US" sz="1600" dirty="0"/>
              <a:t>[Node.js Official Documentation](</a:t>
            </a:r>
            <a:r>
              <a:rPr lang="en-US" sz="1600" dirty="0">
                <a:hlinkClick r:id="rId3"/>
              </a:rPr>
              <a:t>https://nodejs.org/en/docs/</a:t>
            </a:r>
            <a:r>
              <a:rPr lang="en-US" sz="1600" dirty="0"/>
              <a:t>)</a:t>
            </a:r>
            <a:endParaRPr lang="es-ES" sz="2000" dirty="0"/>
          </a:p>
          <a:p>
            <a:pPr algn="l"/>
            <a:r>
              <a:rPr lang="es-ES" sz="1600" dirty="0"/>
              <a:t>[Express.js </a:t>
            </a:r>
            <a:r>
              <a:rPr lang="es-ES" sz="1600" dirty="0" err="1"/>
              <a:t>Documentation</a:t>
            </a:r>
            <a:r>
              <a:rPr lang="es-ES" sz="1600" dirty="0"/>
              <a:t>](https://expressjs.com/)</a:t>
            </a:r>
          </a:p>
          <a:p>
            <a:pPr algn="l"/>
            <a:r>
              <a:rPr lang="es-ES" sz="2000" dirty="0"/>
              <a:t>https://www.youtube.com/watch?v=1hpc70_OoAg</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462655" cy="830997"/>
          </a:xfrm>
          <a:prstGeom prst="rect">
            <a:avLst/>
          </a:prstGeom>
          <a:noFill/>
        </p:spPr>
        <p:txBody>
          <a:bodyPr wrap="square" rtlCol="0">
            <a:spAutoFit/>
          </a:bodyPr>
          <a:lstStyle/>
          <a:p>
            <a:pPr algn="ctr"/>
            <a:r>
              <a:rPr lang="es-ES" sz="2400" dirty="0"/>
              <a:t>Objetivos: Introducción al desarrollo web </a:t>
            </a:r>
            <a:r>
              <a:rPr lang="es-ES" sz="2400" dirty="0" err="1"/>
              <a:t>backend</a:t>
            </a:r>
            <a:r>
              <a:rPr lang="es-ES" sz="2400" dirty="0"/>
              <a:t> con Node.js y Express</a:t>
            </a:r>
          </a:p>
          <a:p>
            <a:pPr algn="ctr"/>
            <a:r>
              <a:rPr lang="es-ES" sz="2400" dirty="0"/>
              <a:t>Tema V:Express</a:t>
            </a:r>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5"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5"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14752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CD1DFB-62E9-9515-8BF1-0362F7F2C15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D9ABD46-D4A3-12DE-6D40-305975547461}"/>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278C6FA-852E-751A-A71A-210AD398EE04}"/>
              </a:ext>
            </a:extLst>
          </p:cNvPr>
          <p:cNvSpPr>
            <a:spLocks noGrp="1"/>
          </p:cNvSpPr>
          <p:nvPr>
            <p:ph type="sldNum" sz="quarter" idx="12"/>
          </p:nvPr>
        </p:nvSpPr>
        <p:spPr/>
        <p:txBody>
          <a:bodyPr/>
          <a:lstStyle/>
          <a:p>
            <a:fld id="{1A5952E3-DA43-4FE4-B797-0AD175EBA12D}" type="slidenum">
              <a:rPr lang="es-ES" smtClean="0"/>
              <a:t>10</a:t>
            </a:fld>
            <a:endParaRPr lang="es-ES"/>
          </a:p>
        </p:txBody>
      </p:sp>
      <p:graphicFrame>
        <p:nvGraphicFramePr>
          <p:cNvPr id="5" name="Objeto 4">
            <a:extLst>
              <a:ext uri="{FF2B5EF4-FFF2-40B4-BE49-F238E27FC236}">
                <a16:creationId xmlns:a16="http://schemas.microsoft.com/office/drawing/2014/main" id="{CAFFFF7B-7BD5-E1BF-F1C3-D1E815985783}"/>
              </a:ext>
            </a:extLst>
          </p:cNvPr>
          <p:cNvGraphicFramePr>
            <a:graphicFrameLocks noChangeAspect="1"/>
          </p:cNvGraphicFramePr>
          <p:nvPr>
            <p:extLst>
              <p:ext uri="{D42A27DB-BD31-4B8C-83A1-F6EECF244321}">
                <p14:modId xmlns:p14="http://schemas.microsoft.com/office/powerpoint/2010/main" val="946529996"/>
              </p:ext>
            </p:extLst>
          </p:nvPr>
        </p:nvGraphicFramePr>
        <p:xfrm>
          <a:off x="1776413" y="257175"/>
          <a:ext cx="8639175" cy="6343650"/>
        </p:xfrm>
        <a:graphic>
          <a:graphicData uri="http://schemas.openxmlformats.org/presentationml/2006/ole">
            <mc:AlternateContent xmlns:mc="http://schemas.openxmlformats.org/markup-compatibility/2006">
              <mc:Choice xmlns:v="urn:schemas-microsoft-com:vml" Requires="v">
                <p:oleObj name="Imagen de mapa de bits" r:id="rId3" imgW="8639280" imgH="6343560" progId="Paint.Picture">
                  <p:embed/>
                </p:oleObj>
              </mc:Choice>
              <mc:Fallback>
                <p:oleObj name="Imagen de mapa de bits" r:id="rId3" imgW="8639280" imgH="6343560" progId="Paint.Picture">
                  <p:embed/>
                  <p:pic>
                    <p:nvPicPr>
                      <p:cNvPr id="0" name=""/>
                      <p:cNvPicPr/>
                      <p:nvPr/>
                    </p:nvPicPr>
                    <p:blipFill>
                      <a:blip r:embed="rId4"/>
                      <a:stretch>
                        <a:fillRect/>
                      </a:stretch>
                    </p:blipFill>
                    <p:spPr>
                      <a:xfrm>
                        <a:off x="1776413" y="257175"/>
                        <a:ext cx="8639175" cy="6343650"/>
                      </a:xfrm>
                      <a:prstGeom prst="rect">
                        <a:avLst/>
                      </a:prstGeom>
                    </p:spPr>
                  </p:pic>
                </p:oleObj>
              </mc:Fallback>
            </mc:AlternateContent>
          </a:graphicData>
        </a:graphic>
      </p:graphicFrame>
    </p:spTree>
    <p:extLst>
      <p:ext uri="{BB962C8B-B14F-4D97-AF65-F5344CB8AC3E}">
        <p14:creationId xmlns:p14="http://schemas.microsoft.com/office/powerpoint/2010/main" val="63226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8FE41C-4EE6-FE38-11BE-92D0678B2E20}"/>
              </a:ext>
            </a:extLst>
          </p:cNvPr>
          <p:cNvSpPr>
            <a:spLocks noGrp="1"/>
          </p:cNvSpPr>
          <p:nvPr>
            <p:ph type="title"/>
          </p:nvPr>
        </p:nvSpPr>
        <p:spPr>
          <a:xfrm>
            <a:off x="1034153" y="478632"/>
            <a:ext cx="10515600" cy="1142999"/>
          </a:xfrm>
        </p:spPr>
        <p:txBody>
          <a:bodyPr/>
          <a:lstStyle/>
          <a:p>
            <a:r>
              <a:rPr lang="es-ES" dirty="0"/>
              <a:t>Simular solicitud DELETE</a:t>
            </a:r>
          </a:p>
        </p:txBody>
      </p:sp>
      <p:pic>
        <p:nvPicPr>
          <p:cNvPr id="8" name="Marcador de contenido 7">
            <a:extLst>
              <a:ext uri="{FF2B5EF4-FFF2-40B4-BE49-F238E27FC236}">
                <a16:creationId xmlns:a16="http://schemas.microsoft.com/office/drawing/2014/main" id="{240D02EF-3726-2A35-E883-9EA19806C275}"/>
              </a:ext>
            </a:extLst>
          </p:cNvPr>
          <p:cNvPicPr>
            <a:picLocks noGrp="1" noChangeAspect="1"/>
          </p:cNvPicPr>
          <p:nvPr>
            <p:ph idx="1"/>
          </p:nvPr>
        </p:nvPicPr>
        <p:blipFill>
          <a:blip r:embed="rId3"/>
          <a:stretch>
            <a:fillRect/>
          </a:stretch>
        </p:blipFill>
        <p:spPr>
          <a:xfrm>
            <a:off x="1034153" y="1749425"/>
            <a:ext cx="7576447" cy="4351338"/>
          </a:xfrm>
        </p:spPr>
      </p:pic>
      <p:sp>
        <p:nvSpPr>
          <p:cNvPr id="4" name="Marcador de número de diapositiva 3">
            <a:extLst>
              <a:ext uri="{FF2B5EF4-FFF2-40B4-BE49-F238E27FC236}">
                <a16:creationId xmlns:a16="http://schemas.microsoft.com/office/drawing/2014/main" id="{07A02FF2-18DA-9511-ECDD-6C87902F3F49}"/>
              </a:ext>
            </a:extLst>
          </p:cNvPr>
          <p:cNvSpPr>
            <a:spLocks noGrp="1"/>
          </p:cNvSpPr>
          <p:nvPr>
            <p:ph type="sldNum" sz="quarter" idx="12"/>
          </p:nvPr>
        </p:nvSpPr>
        <p:spPr/>
        <p:txBody>
          <a:bodyPr/>
          <a:lstStyle/>
          <a:p>
            <a:fld id="{1A5952E3-DA43-4FE4-B797-0AD175EBA12D}" type="slidenum">
              <a:rPr lang="es-ES" smtClean="0"/>
              <a:t>100</a:t>
            </a:fld>
            <a:endParaRPr lang="es-ES"/>
          </a:p>
        </p:txBody>
      </p:sp>
    </p:spTree>
    <p:extLst>
      <p:ext uri="{BB962C8B-B14F-4D97-AF65-F5344CB8AC3E}">
        <p14:creationId xmlns:p14="http://schemas.microsoft.com/office/powerpoint/2010/main" val="5814033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A6A85-86B6-9361-62F8-3CC3020694A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DBF910B-10B8-8879-03F2-A8D8959A484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4DDB78A-8E80-D730-154D-47985323B1CB}"/>
              </a:ext>
            </a:extLst>
          </p:cNvPr>
          <p:cNvSpPr>
            <a:spLocks noGrp="1"/>
          </p:cNvSpPr>
          <p:nvPr>
            <p:ph type="sldNum" sz="quarter" idx="12"/>
          </p:nvPr>
        </p:nvSpPr>
        <p:spPr/>
        <p:txBody>
          <a:bodyPr/>
          <a:lstStyle/>
          <a:p>
            <a:fld id="{1A5952E3-DA43-4FE4-B797-0AD175EBA12D}" type="slidenum">
              <a:rPr lang="es-ES" smtClean="0"/>
              <a:t>101</a:t>
            </a:fld>
            <a:endParaRPr lang="es-ES"/>
          </a:p>
        </p:txBody>
      </p:sp>
      <p:pic>
        <p:nvPicPr>
          <p:cNvPr id="6" name="Imagen 5">
            <a:extLst>
              <a:ext uri="{FF2B5EF4-FFF2-40B4-BE49-F238E27FC236}">
                <a16:creationId xmlns:a16="http://schemas.microsoft.com/office/drawing/2014/main" id="{CF905595-5709-4630-45C7-55F69DAA5992}"/>
              </a:ext>
            </a:extLst>
          </p:cNvPr>
          <p:cNvPicPr>
            <a:picLocks noChangeAspect="1"/>
          </p:cNvPicPr>
          <p:nvPr/>
        </p:nvPicPr>
        <p:blipFill>
          <a:blip r:embed="rId2"/>
          <a:stretch>
            <a:fillRect/>
          </a:stretch>
        </p:blipFill>
        <p:spPr>
          <a:xfrm>
            <a:off x="0" y="2593507"/>
            <a:ext cx="12192000" cy="1670985"/>
          </a:xfrm>
          <a:prstGeom prst="rect">
            <a:avLst/>
          </a:prstGeom>
          <a:ln>
            <a:solidFill>
              <a:schemeClr val="accent1"/>
            </a:solidFill>
          </a:ln>
        </p:spPr>
      </p:pic>
    </p:spTree>
    <p:extLst>
      <p:ext uri="{BB962C8B-B14F-4D97-AF65-F5344CB8AC3E}">
        <p14:creationId xmlns:p14="http://schemas.microsoft.com/office/powerpoint/2010/main" val="3240425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0B1318-B06C-7CEF-3310-D1D363D9FDF6}"/>
              </a:ext>
            </a:extLst>
          </p:cNvPr>
          <p:cNvSpPr>
            <a:spLocks noGrp="1"/>
          </p:cNvSpPr>
          <p:nvPr>
            <p:ph idx="1"/>
          </p:nvPr>
        </p:nvSpPr>
        <p:spPr>
          <a:xfrm>
            <a:off x="838200" y="1123950"/>
            <a:ext cx="10515600" cy="5053013"/>
          </a:xfrm>
        </p:spPr>
        <p:txBody>
          <a:bodyPr/>
          <a:lstStyle/>
          <a:p>
            <a:pPr marL="0" indent="0" algn="just">
              <a:buNone/>
            </a:pPr>
            <a:r>
              <a:rPr lang="es-ES" dirty="0"/>
              <a:t>Hemos visto como implementar los principales métodos GET, POST, PUT, PATCH, DELETE con Express con los cuales  podemos obtener, agregar, modificar y eliminar registros. </a:t>
            </a:r>
          </a:p>
          <a:p>
            <a:pPr marL="0" indent="0" algn="just">
              <a:buNone/>
            </a:pPr>
            <a:r>
              <a:rPr lang="es-ES" dirty="0"/>
              <a:t>Estas son las operaciones básicas que normalmente realizamos con una base de datos. Estamos desarrollando nuestra API y estamos permitiendo que el cliente o el usuario interactúe con la información y esta es una de las principales funciones de un servidor y en este caso una API.</a:t>
            </a:r>
          </a:p>
          <a:p>
            <a:pPr marL="0" indent="0" algn="just">
              <a:buNone/>
            </a:pPr>
            <a:r>
              <a:rPr lang="es-ES" dirty="0"/>
              <a:t>El servidor nos permite que la API actúe como intermediaria para realizar esas operaciones.</a:t>
            </a:r>
          </a:p>
        </p:txBody>
      </p:sp>
      <p:sp>
        <p:nvSpPr>
          <p:cNvPr id="4" name="Marcador de número de diapositiva 3">
            <a:extLst>
              <a:ext uri="{FF2B5EF4-FFF2-40B4-BE49-F238E27FC236}">
                <a16:creationId xmlns:a16="http://schemas.microsoft.com/office/drawing/2014/main" id="{966BFA94-A334-696C-7CE2-E6E890CDFC28}"/>
              </a:ext>
            </a:extLst>
          </p:cNvPr>
          <p:cNvSpPr>
            <a:spLocks noGrp="1"/>
          </p:cNvSpPr>
          <p:nvPr>
            <p:ph type="sldNum" sz="quarter" idx="12"/>
          </p:nvPr>
        </p:nvSpPr>
        <p:spPr/>
        <p:txBody>
          <a:bodyPr/>
          <a:lstStyle/>
          <a:p>
            <a:fld id="{1A5952E3-DA43-4FE4-B797-0AD175EBA12D}" type="slidenum">
              <a:rPr lang="es-ES" smtClean="0"/>
              <a:t>102</a:t>
            </a:fld>
            <a:endParaRPr lang="es-ES"/>
          </a:p>
        </p:txBody>
      </p:sp>
    </p:spTree>
    <p:extLst>
      <p:ext uri="{BB962C8B-B14F-4D97-AF65-F5344CB8AC3E}">
        <p14:creationId xmlns:p14="http://schemas.microsoft.com/office/powerpoint/2010/main" val="3774688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C730F39-ABFD-EBCF-4374-D42408349AD1}"/>
              </a:ext>
            </a:extLst>
          </p:cNvPr>
          <p:cNvSpPr>
            <a:spLocks noGrp="1"/>
          </p:cNvSpPr>
          <p:nvPr>
            <p:ph idx="1"/>
          </p:nvPr>
        </p:nvSpPr>
        <p:spPr>
          <a:xfrm>
            <a:off x="838200" y="1123950"/>
            <a:ext cx="10515600" cy="5053013"/>
          </a:xfrm>
        </p:spPr>
        <p:txBody>
          <a:bodyPr/>
          <a:lstStyle/>
          <a:p>
            <a:pPr marL="0" indent="0" algn="just">
              <a:buNone/>
            </a:pPr>
            <a:r>
              <a:rPr lang="es-ES" dirty="0"/>
              <a:t>Algo importante que deberíamos incorporarle al proyecto es asignarle código de estado a las respuestas que estamos enviando. Dependiendo si la solicitud fue exitosa o no deberíamos retornar distintos códigos de estado que le den más información al usuario del por qué no se pudo realizar esa solicitud.</a:t>
            </a:r>
          </a:p>
        </p:txBody>
      </p:sp>
      <p:sp>
        <p:nvSpPr>
          <p:cNvPr id="4" name="Marcador de número de diapositiva 3">
            <a:extLst>
              <a:ext uri="{FF2B5EF4-FFF2-40B4-BE49-F238E27FC236}">
                <a16:creationId xmlns:a16="http://schemas.microsoft.com/office/drawing/2014/main" id="{6B117192-D204-E2C0-E468-B223151D6C1D}"/>
              </a:ext>
            </a:extLst>
          </p:cNvPr>
          <p:cNvSpPr>
            <a:spLocks noGrp="1"/>
          </p:cNvSpPr>
          <p:nvPr>
            <p:ph type="sldNum" sz="quarter" idx="12"/>
          </p:nvPr>
        </p:nvSpPr>
        <p:spPr/>
        <p:txBody>
          <a:bodyPr/>
          <a:lstStyle/>
          <a:p>
            <a:fld id="{1A5952E3-DA43-4FE4-B797-0AD175EBA12D}" type="slidenum">
              <a:rPr lang="es-ES" smtClean="0"/>
              <a:t>103</a:t>
            </a:fld>
            <a:endParaRPr lang="es-ES"/>
          </a:p>
        </p:txBody>
      </p:sp>
      <p:pic>
        <p:nvPicPr>
          <p:cNvPr id="5" name="Imagen 4">
            <a:extLst>
              <a:ext uri="{FF2B5EF4-FFF2-40B4-BE49-F238E27FC236}">
                <a16:creationId xmlns:a16="http://schemas.microsoft.com/office/drawing/2014/main" id="{95EF6081-6122-C34D-C686-B2B3DF594B7A}"/>
              </a:ext>
            </a:extLst>
          </p:cNvPr>
          <p:cNvPicPr>
            <a:picLocks noChangeAspect="1"/>
          </p:cNvPicPr>
          <p:nvPr/>
        </p:nvPicPr>
        <p:blipFill>
          <a:blip r:embed="rId3"/>
          <a:stretch>
            <a:fillRect/>
          </a:stretch>
        </p:blipFill>
        <p:spPr>
          <a:xfrm>
            <a:off x="7400924" y="2716229"/>
            <a:ext cx="2863562" cy="3640121"/>
          </a:xfrm>
          <a:prstGeom prst="rect">
            <a:avLst/>
          </a:prstGeom>
        </p:spPr>
      </p:pic>
    </p:spTree>
    <p:extLst>
      <p:ext uri="{BB962C8B-B14F-4D97-AF65-F5344CB8AC3E}">
        <p14:creationId xmlns:p14="http://schemas.microsoft.com/office/powerpoint/2010/main" val="3009126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6904F-A0D6-368E-1D6D-438287F26E01}"/>
              </a:ext>
            </a:extLst>
          </p:cNvPr>
          <p:cNvSpPr>
            <a:spLocks noGrp="1"/>
          </p:cNvSpPr>
          <p:nvPr>
            <p:ph type="title"/>
          </p:nvPr>
        </p:nvSpPr>
        <p:spPr/>
        <p:txBody>
          <a:bodyPr/>
          <a:lstStyle/>
          <a:p>
            <a:r>
              <a:rPr lang="es-ES" dirty="0"/>
              <a:t>Ejercicio</a:t>
            </a:r>
          </a:p>
        </p:txBody>
      </p:sp>
      <p:sp>
        <p:nvSpPr>
          <p:cNvPr id="3" name="Marcador de contenido 2">
            <a:extLst>
              <a:ext uri="{FF2B5EF4-FFF2-40B4-BE49-F238E27FC236}">
                <a16:creationId xmlns:a16="http://schemas.microsoft.com/office/drawing/2014/main" id="{0E381868-2068-7262-B531-063C6A7A4B5E}"/>
              </a:ext>
            </a:extLst>
          </p:cNvPr>
          <p:cNvSpPr>
            <a:spLocks noGrp="1"/>
          </p:cNvSpPr>
          <p:nvPr>
            <p:ph idx="1"/>
          </p:nvPr>
        </p:nvSpPr>
        <p:spPr/>
        <p:txBody>
          <a:bodyPr/>
          <a:lstStyle/>
          <a:p>
            <a:pPr marL="0" indent="0">
              <a:buNone/>
            </a:pPr>
            <a:r>
              <a:rPr lang="es-ES" dirty="0"/>
              <a:t>Implementar los métodos POST, PUT, PATCH y DELETE en el </a:t>
            </a:r>
            <a:r>
              <a:rPr lang="es-ES" dirty="0" err="1"/>
              <a:t>router</a:t>
            </a:r>
            <a:r>
              <a:rPr lang="es-ES" dirty="0"/>
              <a:t> de matemáticas, pues hasta ahora </a:t>
            </a:r>
            <a:r>
              <a:rPr lang="es-ES" dirty="0" err="1"/>
              <a:t>sólamente</a:t>
            </a:r>
            <a:r>
              <a:rPr lang="es-ES" dirty="0"/>
              <a:t> implementamos el método GET.</a:t>
            </a:r>
          </a:p>
        </p:txBody>
      </p:sp>
      <p:sp>
        <p:nvSpPr>
          <p:cNvPr id="4" name="Marcador de número de diapositiva 3">
            <a:extLst>
              <a:ext uri="{FF2B5EF4-FFF2-40B4-BE49-F238E27FC236}">
                <a16:creationId xmlns:a16="http://schemas.microsoft.com/office/drawing/2014/main" id="{5BEA259D-DD8C-0A07-0EB9-FE61B2540AB9}"/>
              </a:ext>
            </a:extLst>
          </p:cNvPr>
          <p:cNvSpPr>
            <a:spLocks noGrp="1"/>
          </p:cNvSpPr>
          <p:nvPr>
            <p:ph type="sldNum" sz="quarter" idx="12"/>
          </p:nvPr>
        </p:nvSpPr>
        <p:spPr/>
        <p:txBody>
          <a:bodyPr/>
          <a:lstStyle/>
          <a:p>
            <a:fld id="{1A5952E3-DA43-4FE4-B797-0AD175EBA12D}" type="slidenum">
              <a:rPr lang="es-ES" smtClean="0"/>
              <a:t>104</a:t>
            </a:fld>
            <a:endParaRPr lang="es-ES" dirty="0"/>
          </a:p>
        </p:txBody>
      </p:sp>
    </p:spTree>
    <p:extLst>
      <p:ext uri="{BB962C8B-B14F-4D97-AF65-F5344CB8AC3E}">
        <p14:creationId xmlns:p14="http://schemas.microsoft.com/office/powerpoint/2010/main" val="33621846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457201"/>
            <a:ext cx="9144000" cy="2667000"/>
          </a:xfrm>
        </p:spPr>
        <p:txBody>
          <a:bodyPr/>
          <a:lstStyle/>
          <a:p>
            <a:r>
              <a:rPr lang="es-ES" dirty="0"/>
              <a:t>Módulo 5. </a:t>
            </a:r>
            <a:r>
              <a:rPr lang="es-ES" dirty="0" err="1"/>
              <a:t>Node</a:t>
            </a:r>
            <a:r>
              <a:rPr lang="es-ES" dirty="0"/>
              <a:t> </a:t>
            </a:r>
            <a:r>
              <a:rPr lang="es-ES" dirty="0" err="1"/>
              <a:t>js</a:t>
            </a:r>
            <a:r>
              <a:rPr lang="es-ES" dirty="0"/>
              <a:t> y Express</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082323"/>
            <a:ext cx="10627056" cy="1590196"/>
          </a:xfrm>
        </p:spPr>
        <p:txBody>
          <a:bodyPr>
            <a:normAutofit/>
          </a:bodyPr>
          <a:lstStyle/>
          <a:p>
            <a:pPr algn="l"/>
            <a:r>
              <a:rPr lang="es-ES" sz="2000" dirty="0"/>
              <a:t>Recursos:</a:t>
            </a:r>
          </a:p>
          <a:p>
            <a:pPr algn="l"/>
            <a:r>
              <a:rPr lang="en-US" sz="1600" dirty="0"/>
              <a:t>[Node.js Official Documentation](</a:t>
            </a:r>
            <a:r>
              <a:rPr lang="en-US" sz="1600" dirty="0">
                <a:hlinkClick r:id="rId3"/>
              </a:rPr>
              <a:t>https://nodejs.org/en/docs/</a:t>
            </a:r>
            <a:r>
              <a:rPr lang="en-US" sz="1600" dirty="0"/>
              <a:t>)</a:t>
            </a:r>
            <a:endParaRPr lang="es-ES" sz="2000" dirty="0"/>
          </a:p>
          <a:p>
            <a:pPr algn="l"/>
            <a:r>
              <a:rPr lang="es-ES" sz="1600" dirty="0"/>
              <a:t>[Express.js </a:t>
            </a:r>
            <a:r>
              <a:rPr lang="es-ES" sz="1600" dirty="0" err="1"/>
              <a:t>Documentation</a:t>
            </a:r>
            <a:r>
              <a:rPr lang="es-ES" sz="1600" dirty="0"/>
              <a:t>](https://expressjs.com/)</a:t>
            </a:r>
          </a:p>
          <a:p>
            <a:pPr algn="l"/>
            <a:r>
              <a:rPr lang="es-ES" sz="2000" dirty="0"/>
              <a:t>https://www.youtube.com/watch?v=1hpc70_OoAg</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462655" cy="830997"/>
          </a:xfrm>
          <a:prstGeom prst="rect">
            <a:avLst/>
          </a:prstGeom>
          <a:noFill/>
        </p:spPr>
        <p:txBody>
          <a:bodyPr wrap="square" rtlCol="0">
            <a:spAutoFit/>
          </a:bodyPr>
          <a:lstStyle/>
          <a:p>
            <a:pPr algn="ctr"/>
            <a:r>
              <a:rPr lang="es-ES" sz="2400" dirty="0"/>
              <a:t>Objetivos: Introducción al desarrollo web </a:t>
            </a:r>
            <a:r>
              <a:rPr lang="es-ES" sz="2400" dirty="0" err="1"/>
              <a:t>backend</a:t>
            </a:r>
            <a:r>
              <a:rPr lang="es-ES" sz="2400" dirty="0"/>
              <a:t> con Node.js y Express</a:t>
            </a:r>
          </a:p>
          <a:p>
            <a:pPr algn="ctr"/>
            <a:r>
              <a:rPr lang="es-ES" sz="2400" dirty="0"/>
              <a:t>Tema V:Express</a:t>
            </a:r>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105</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5"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5"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416148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4DB82-1E8D-46E3-F2F6-E26CC86A9B60}"/>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B3060803-1521-0C4B-3DD8-F55F32537E2F}"/>
              </a:ext>
            </a:extLst>
          </p:cNvPr>
          <p:cNvPicPr>
            <a:picLocks noGrp="1" noChangeAspect="1"/>
          </p:cNvPicPr>
          <p:nvPr>
            <p:ph idx="1"/>
          </p:nvPr>
        </p:nvPicPr>
        <p:blipFill>
          <a:blip r:embed="rId3"/>
          <a:stretch>
            <a:fillRect/>
          </a:stretch>
        </p:blipFill>
        <p:spPr>
          <a:xfrm>
            <a:off x="1200150" y="1638300"/>
            <a:ext cx="9486900" cy="3581400"/>
          </a:xfrm>
        </p:spPr>
      </p:pic>
      <p:sp>
        <p:nvSpPr>
          <p:cNvPr id="4" name="Marcador de número de diapositiva 3">
            <a:extLst>
              <a:ext uri="{FF2B5EF4-FFF2-40B4-BE49-F238E27FC236}">
                <a16:creationId xmlns:a16="http://schemas.microsoft.com/office/drawing/2014/main" id="{6C968C3F-9B69-BC06-55C8-AEAB48E45CCC}"/>
              </a:ext>
            </a:extLst>
          </p:cNvPr>
          <p:cNvSpPr>
            <a:spLocks noGrp="1"/>
          </p:cNvSpPr>
          <p:nvPr>
            <p:ph type="sldNum" sz="quarter" idx="12"/>
          </p:nvPr>
        </p:nvSpPr>
        <p:spPr/>
        <p:txBody>
          <a:bodyPr/>
          <a:lstStyle/>
          <a:p>
            <a:fld id="{1A5952E3-DA43-4FE4-B797-0AD175EBA12D}" type="slidenum">
              <a:rPr lang="es-ES" smtClean="0"/>
              <a:t>11</a:t>
            </a:fld>
            <a:endParaRPr lang="es-ES"/>
          </a:p>
        </p:txBody>
      </p:sp>
    </p:spTree>
    <p:extLst>
      <p:ext uri="{BB962C8B-B14F-4D97-AF65-F5344CB8AC3E}">
        <p14:creationId xmlns:p14="http://schemas.microsoft.com/office/powerpoint/2010/main" val="240366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9ABCB-542B-A87B-FBBA-E3632E62F6F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4EFDE28-5FC0-466F-151B-98D1AB73F50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66BD352-EA6B-9CC2-C30F-7DA542C12260}"/>
              </a:ext>
            </a:extLst>
          </p:cNvPr>
          <p:cNvSpPr>
            <a:spLocks noGrp="1"/>
          </p:cNvSpPr>
          <p:nvPr>
            <p:ph type="sldNum" sz="quarter" idx="12"/>
          </p:nvPr>
        </p:nvSpPr>
        <p:spPr/>
        <p:txBody>
          <a:bodyPr/>
          <a:lstStyle/>
          <a:p>
            <a:fld id="{1A5952E3-DA43-4FE4-B797-0AD175EBA12D}" type="slidenum">
              <a:rPr lang="es-ES" smtClean="0"/>
              <a:t>12</a:t>
            </a:fld>
            <a:endParaRPr lang="es-ES"/>
          </a:p>
        </p:txBody>
      </p:sp>
      <p:pic>
        <p:nvPicPr>
          <p:cNvPr id="6" name="Imagen 5">
            <a:extLst>
              <a:ext uri="{FF2B5EF4-FFF2-40B4-BE49-F238E27FC236}">
                <a16:creationId xmlns:a16="http://schemas.microsoft.com/office/drawing/2014/main" id="{CB6CA7C0-8AE4-78AE-7D15-C64D4BE150AB}"/>
              </a:ext>
            </a:extLst>
          </p:cNvPr>
          <p:cNvPicPr>
            <a:picLocks noChangeAspect="1"/>
          </p:cNvPicPr>
          <p:nvPr/>
        </p:nvPicPr>
        <p:blipFill>
          <a:blip r:embed="rId2"/>
          <a:stretch>
            <a:fillRect/>
          </a:stretch>
        </p:blipFill>
        <p:spPr>
          <a:xfrm>
            <a:off x="1133475" y="1609725"/>
            <a:ext cx="9925050" cy="3638550"/>
          </a:xfrm>
          <a:prstGeom prst="rect">
            <a:avLst/>
          </a:prstGeom>
        </p:spPr>
      </p:pic>
    </p:spTree>
    <p:extLst>
      <p:ext uri="{BB962C8B-B14F-4D97-AF65-F5344CB8AC3E}">
        <p14:creationId xmlns:p14="http://schemas.microsoft.com/office/powerpoint/2010/main" val="4140749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7B1ED5-B6D9-C132-5224-2CB0C54A1CDA}"/>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D925BCA0-B81F-7F2C-6211-47B2B859FA46}"/>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A2EAC42-94FD-9EC5-E16D-4DDD5E6C4E7B}"/>
              </a:ext>
            </a:extLst>
          </p:cNvPr>
          <p:cNvSpPr>
            <a:spLocks noGrp="1"/>
          </p:cNvSpPr>
          <p:nvPr>
            <p:ph type="sldNum" sz="quarter" idx="12"/>
          </p:nvPr>
        </p:nvSpPr>
        <p:spPr/>
        <p:txBody>
          <a:bodyPr/>
          <a:lstStyle/>
          <a:p>
            <a:fld id="{1A5952E3-DA43-4FE4-B797-0AD175EBA12D}" type="slidenum">
              <a:rPr lang="es-ES" smtClean="0"/>
              <a:t>13</a:t>
            </a:fld>
            <a:endParaRPr lang="es-ES"/>
          </a:p>
        </p:txBody>
      </p:sp>
      <p:pic>
        <p:nvPicPr>
          <p:cNvPr id="6" name="Imagen 5">
            <a:extLst>
              <a:ext uri="{FF2B5EF4-FFF2-40B4-BE49-F238E27FC236}">
                <a16:creationId xmlns:a16="http://schemas.microsoft.com/office/drawing/2014/main" id="{96A67245-BE17-9DBC-D9CB-5100ED5E6CC2}"/>
              </a:ext>
            </a:extLst>
          </p:cNvPr>
          <p:cNvPicPr>
            <a:picLocks noChangeAspect="1"/>
          </p:cNvPicPr>
          <p:nvPr/>
        </p:nvPicPr>
        <p:blipFill>
          <a:blip r:embed="rId2"/>
          <a:stretch>
            <a:fillRect/>
          </a:stretch>
        </p:blipFill>
        <p:spPr>
          <a:xfrm>
            <a:off x="571500" y="1323975"/>
            <a:ext cx="11049000" cy="4210050"/>
          </a:xfrm>
          <a:prstGeom prst="rect">
            <a:avLst/>
          </a:prstGeom>
        </p:spPr>
      </p:pic>
    </p:spTree>
    <p:extLst>
      <p:ext uri="{BB962C8B-B14F-4D97-AF65-F5344CB8AC3E}">
        <p14:creationId xmlns:p14="http://schemas.microsoft.com/office/powerpoint/2010/main" val="47156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24BD2-C4A1-EBA4-52E8-4A5ACE21E0DD}"/>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5350BFCE-6400-5350-9059-541B0AC7A3B0}"/>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9AE6F724-F05E-0471-29EE-5922F2A0C952}"/>
              </a:ext>
            </a:extLst>
          </p:cNvPr>
          <p:cNvSpPr>
            <a:spLocks noGrp="1"/>
          </p:cNvSpPr>
          <p:nvPr>
            <p:ph type="sldNum" sz="quarter" idx="12"/>
          </p:nvPr>
        </p:nvSpPr>
        <p:spPr/>
        <p:txBody>
          <a:bodyPr/>
          <a:lstStyle/>
          <a:p>
            <a:fld id="{1A5952E3-DA43-4FE4-B797-0AD175EBA12D}" type="slidenum">
              <a:rPr lang="es-ES" smtClean="0"/>
              <a:t>14</a:t>
            </a:fld>
            <a:endParaRPr lang="es-ES"/>
          </a:p>
        </p:txBody>
      </p:sp>
      <p:pic>
        <p:nvPicPr>
          <p:cNvPr id="11" name="Imagen 10">
            <a:extLst>
              <a:ext uri="{FF2B5EF4-FFF2-40B4-BE49-F238E27FC236}">
                <a16:creationId xmlns:a16="http://schemas.microsoft.com/office/drawing/2014/main" id="{DDADECBA-DD85-F7D6-95A1-3415E581EF77}"/>
              </a:ext>
            </a:extLst>
          </p:cNvPr>
          <p:cNvPicPr>
            <a:picLocks noChangeAspect="1"/>
          </p:cNvPicPr>
          <p:nvPr/>
        </p:nvPicPr>
        <p:blipFill>
          <a:blip r:embed="rId3"/>
          <a:stretch>
            <a:fillRect/>
          </a:stretch>
        </p:blipFill>
        <p:spPr>
          <a:xfrm>
            <a:off x="747712" y="1027906"/>
            <a:ext cx="10696575" cy="3971925"/>
          </a:xfrm>
          <a:prstGeom prst="rect">
            <a:avLst/>
          </a:prstGeom>
        </p:spPr>
      </p:pic>
    </p:spTree>
    <p:extLst>
      <p:ext uri="{BB962C8B-B14F-4D97-AF65-F5344CB8AC3E}">
        <p14:creationId xmlns:p14="http://schemas.microsoft.com/office/powerpoint/2010/main" val="2624506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543C37-4F16-CB95-26B3-53313956275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1FFC3F6-F361-C40D-0C3E-E702C8CAD4E9}"/>
              </a:ext>
            </a:extLst>
          </p:cNvPr>
          <p:cNvSpPr>
            <a:spLocks noGrp="1"/>
          </p:cNvSpPr>
          <p:nvPr>
            <p:ph idx="1"/>
          </p:nvPr>
        </p:nvSpPr>
        <p:spPr/>
        <p:txBody>
          <a:bodyPr>
            <a:normAutofit lnSpcReduction="10000"/>
          </a:bodyPr>
          <a:lstStyle/>
          <a:p>
            <a:endParaRPr lang="es-ES" dirty="0"/>
          </a:p>
          <a:p>
            <a:endParaRPr lang="es-ES" dirty="0"/>
          </a:p>
          <a:p>
            <a:endParaRPr lang="es-ES" dirty="0"/>
          </a:p>
          <a:p>
            <a:endParaRPr lang="es-ES" dirty="0"/>
          </a:p>
          <a:p>
            <a:endParaRPr lang="es-ES" dirty="0"/>
          </a:p>
          <a:p>
            <a:endParaRPr lang="es-ES" dirty="0"/>
          </a:p>
          <a:p>
            <a:pPr algn="just"/>
            <a:endParaRPr lang="es-ES" dirty="0"/>
          </a:p>
          <a:p>
            <a:pPr marL="0" indent="0" algn="just">
              <a:buNone/>
            </a:pPr>
            <a:r>
              <a:rPr lang="es-ES" dirty="0"/>
              <a:t>La API es como esa conexión entre el cliente y el servidor que permite que el cliente pueda enviarle solicitudes al servidor.</a:t>
            </a:r>
          </a:p>
        </p:txBody>
      </p:sp>
      <p:sp>
        <p:nvSpPr>
          <p:cNvPr id="4" name="Marcador de número de diapositiva 3">
            <a:extLst>
              <a:ext uri="{FF2B5EF4-FFF2-40B4-BE49-F238E27FC236}">
                <a16:creationId xmlns:a16="http://schemas.microsoft.com/office/drawing/2014/main" id="{5A07674F-13E7-FDE2-A378-30B8D5C81608}"/>
              </a:ext>
            </a:extLst>
          </p:cNvPr>
          <p:cNvSpPr>
            <a:spLocks noGrp="1"/>
          </p:cNvSpPr>
          <p:nvPr>
            <p:ph type="sldNum" sz="quarter" idx="12"/>
          </p:nvPr>
        </p:nvSpPr>
        <p:spPr/>
        <p:txBody>
          <a:bodyPr/>
          <a:lstStyle/>
          <a:p>
            <a:fld id="{1A5952E3-DA43-4FE4-B797-0AD175EBA12D}" type="slidenum">
              <a:rPr lang="es-ES" smtClean="0"/>
              <a:t>15</a:t>
            </a:fld>
            <a:endParaRPr lang="es-ES"/>
          </a:p>
        </p:txBody>
      </p:sp>
      <p:pic>
        <p:nvPicPr>
          <p:cNvPr id="6" name="Imagen 5">
            <a:extLst>
              <a:ext uri="{FF2B5EF4-FFF2-40B4-BE49-F238E27FC236}">
                <a16:creationId xmlns:a16="http://schemas.microsoft.com/office/drawing/2014/main" id="{F9C48D0E-6758-CE0F-B136-54E4A99B04F0}"/>
              </a:ext>
            </a:extLst>
          </p:cNvPr>
          <p:cNvPicPr>
            <a:picLocks noChangeAspect="1"/>
          </p:cNvPicPr>
          <p:nvPr/>
        </p:nvPicPr>
        <p:blipFill>
          <a:blip r:embed="rId3"/>
          <a:stretch>
            <a:fillRect/>
          </a:stretch>
        </p:blipFill>
        <p:spPr>
          <a:xfrm>
            <a:off x="947737" y="1847850"/>
            <a:ext cx="10296525" cy="3162300"/>
          </a:xfrm>
          <a:prstGeom prst="rect">
            <a:avLst/>
          </a:prstGeom>
        </p:spPr>
      </p:pic>
    </p:spTree>
    <p:extLst>
      <p:ext uri="{BB962C8B-B14F-4D97-AF65-F5344CB8AC3E}">
        <p14:creationId xmlns:p14="http://schemas.microsoft.com/office/powerpoint/2010/main" val="380690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4D75F8-A665-0912-F33C-52CA6393852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E723725-51BD-5673-4258-A5D088CAB7E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9EC603B-F0A0-EDAF-9E5D-F53B1E4BF4D3}"/>
              </a:ext>
            </a:extLst>
          </p:cNvPr>
          <p:cNvSpPr>
            <a:spLocks noGrp="1"/>
          </p:cNvSpPr>
          <p:nvPr>
            <p:ph type="sldNum" sz="quarter" idx="12"/>
          </p:nvPr>
        </p:nvSpPr>
        <p:spPr/>
        <p:txBody>
          <a:bodyPr/>
          <a:lstStyle/>
          <a:p>
            <a:fld id="{1A5952E3-DA43-4FE4-B797-0AD175EBA12D}" type="slidenum">
              <a:rPr lang="es-ES" smtClean="0"/>
              <a:t>16</a:t>
            </a:fld>
            <a:endParaRPr lang="es-ES"/>
          </a:p>
        </p:txBody>
      </p:sp>
      <p:pic>
        <p:nvPicPr>
          <p:cNvPr id="6" name="Imagen 5">
            <a:extLst>
              <a:ext uri="{FF2B5EF4-FFF2-40B4-BE49-F238E27FC236}">
                <a16:creationId xmlns:a16="http://schemas.microsoft.com/office/drawing/2014/main" id="{A52DB18E-C8BB-AEE4-B55A-9632DED52121}"/>
              </a:ext>
            </a:extLst>
          </p:cNvPr>
          <p:cNvPicPr>
            <a:picLocks noChangeAspect="1"/>
          </p:cNvPicPr>
          <p:nvPr/>
        </p:nvPicPr>
        <p:blipFill>
          <a:blip r:embed="rId3"/>
          <a:stretch>
            <a:fillRect/>
          </a:stretch>
        </p:blipFill>
        <p:spPr>
          <a:xfrm>
            <a:off x="533400" y="1323975"/>
            <a:ext cx="11125200" cy="4210050"/>
          </a:xfrm>
          <a:prstGeom prst="rect">
            <a:avLst/>
          </a:prstGeom>
        </p:spPr>
      </p:pic>
    </p:spTree>
    <p:extLst>
      <p:ext uri="{BB962C8B-B14F-4D97-AF65-F5344CB8AC3E}">
        <p14:creationId xmlns:p14="http://schemas.microsoft.com/office/powerpoint/2010/main" val="176931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2177AD-4C59-76C2-2464-86083B283218}"/>
              </a:ext>
            </a:extLst>
          </p:cNvPr>
          <p:cNvSpPr>
            <a:spLocks noGrp="1"/>
          </p:cNvSpPr>
          <p:nvPr>
            <p:ph idx="1"/>
          </p:nvPr>
        </p:nvSpPr>
        <p:spPr/>
        <p:txBody>
          <a:bodyPr/>
          <a:lstStyle/>
          <a:p>
            <a:r>
              <a:rPr lang="es-ES"/>
              <a:t>En una API el servidor tiene una serie de funciones que están disponibles para usarse bajo ciertas condiciones específicas.  El cliente puede acceder a esas funciones a través de la API.</a:t>
            </a:r>
            <a:endParaRPr lang="es-ES" dirty="0"/>
          </a:p>
        </p:txBody>
      </p:sp>
      <p:sp>
        <p:nvSpPr>
          <p:cNvPr id="4" name="Marcador de número de diapositiva 3">
            <a:extLst>
              <a:ext uri="{FF2B5EF4-FFF2-40B4-BE49-F238E27FC236}">
                <a16:creationId xmlns:a16="http://schemas.microsoft.com/office/drawing/2014/main" id="{0695D60A-44D7-30A8-464C-1F54163DC2DC}"/>
              </a:ext>
            </a:extLst>
          </p:cNvPr>
          <p:cNvSpPr>
            <a:spLocks noGrp="1"/>
          </p:cNvSpPr>
          <p:nvPr>
            <p:ph type="sldNum" sz="quarter" idx="12"/>
          </p:nvPr>
        </p:nvSpPr>
        <p:spPr/>
        <p:txBody>
          <a:bodyPr/>
          <a:lstStyle/>
          <a:p>
            <a:fld id="{1A5952E3-DA43-4FE4-B797-0AD175EBA12D}" type="slidenum">
              <a:rPr lang="es-ES" smtClean="0"/>
              <a:t>17</a:t>
            </a:fld>
            <a:endParaRPr lang="es-ES"/>
          </a:p>
        </p:txBody>
      </p:sp>
      <p:graphicFrame>
        <p:nvGraphicFramePr>
          <p:cNvPr id="5" name="Objeto 4">
            <a:extLst>
              <a:ext uri="{FF2B5EF4-FFF2-40B4-BE49-F238E27FC236}">
                <a16:creationId xmlns:a16="http://schemas.microsoft.com/office/drawing/2014/main" id="{6F61F864-B11A-9AEE-AF88-1E02F46052AC}"/>
              </a:ext>
            </a:extLst>
          </p:cNvPr>
          <p:cNvGraphicFramePr>
            <a:graphicFrameLocks noChangeAspect="1"/>
          </p:cNvGraphicFramePr>
          <p:nvPr>
            <p:extLst>
              <p:ext uri="{D42A27DB-BD31-4B8C-83A1-F6EECF244321}">
                <p14:modId xmlns:p14="http://schemas.microsoft.com/office/powerpoint/2010/main" val="983637049"/>
              </p:ext>
            </p:extLst>
          </p:nvPr>
        </p:nvGraphicFramePr>
        <p:xfrm>
          <a:off x="971550" y="1460500"/>
          <a:ext cx="10248900" cy="3057525"/>
        </p:xfrm>
        <a:graphic>
          <a:graphicData uri="http://schemas.openxmlformats.org/presentationml/2006/ole">
            <mc:AlternateContent xmlns:mc="http://schemas.openxmlformats.org/markup-compatibility/2006">
              <mc:Choice xmlns:v="urn:schemas-microsoft-com:vml" Requires="v">
                <p:oleObj name="Imagen de mapa de bits" r:id="rId3" imgW="10248840" imgH="3057480" progId="Paint.Picture">
                  <p:embed/>
                </p:oleObj>
              </mc:Choice>
              <mc:Fallback>
                <p:oleObj name="Imagen de mapa de bits" r:id="rId3" imgW="10248840" imgH="3057480" progId="Paint.Picture">
                  <p:embed/>
                  <p:pic>
                    <p:nvPicPr>
                      <p:cNvPr id="0" name=""/>
                      <p:cNvPicPr/>
                      <p:nvPr/>
                    </p:nvPicPr>
                    <p:blipFill>
                      <a:blip r:embed="rId4"/>
                      <a:stretch>
                        <a:fillRect/>
                      </a:stretch>
                    </p:blipFill>
                    <p:spPr>
                      <a:xfrm>
                        <a:off x="971550" y="1460500"/>
                        <a:ext cx="10248900" cy="3057525"/>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3C598DE4-DF97-E2E6-253B-A31BE609ED0D}"/>
              </a:ext>
            </a:extLst>
          </p:cNvPr>
          <p:cNvSpPr txBox="1"/>
          <p:nvPr/>
        </p:nvSpPr>
        <p:spPr>
          <a:xfrm>
            <a:off x="971550" y="4697412"/>
            <a:ext cx="10248900" cy="1754326"/>
          </a:xfrm>
          <a:prstGeom prst="rect">
            <a:avLst/>
          </a:prstGeom>
          <a:noFill/>
        </p:spPr>
        <p:txBody>
          <a:bodyPr wrap="square" rtlCol="0">
            <a:spAutoFit/>
          </a:bodyPr>
          <a:lstStyle/>
          <a:p>
            <a:pPr algn="just"/>
            <a:r>
              <a:rPr lang="es-ES" dirty="0"/>
              <a:t>En una API el servidor tiene una serie de funciones que están disponibles para usarse bajo ciertas condiciones específicas.  El cliente puede acceder a esas funciones a través de la API que es como un conjunto de caminos que se van a especificar. Si el cliente quiere acceder a cierta funcionalidad, puede acceder a ese camino y el servidor sabe que es lo que tiene que hacer y le envía la información. Es la vía de comunicación entre ambos procesos.</a:t>
            </a:r>
          </a:p>
          <a:p>
            <a:endParaRPr lang="es-ES" dirty="0"/>
          </a:p>
        </p:txBody>
      </p:sp>
    </p:spTree>
    <p:extLst>
      <p:ext uri="{BB962C8B-B14F-4D97-AF65-F5344CB8AC3E}">
        <p14:creationId xmlns:p14="http://schemas.microsoft.com/office/powerpoint/2010/main" val="3644417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63EBA-0F0D-0AE9-8FC2-83B2D4E9FF52}"/>
              </a:ext>
            </a:extLst>
          </p:cNvPr>
          <p:cNvSpPr>
            <a:spLocks noGrp="1"/>
          </p:cNvSpPr>
          <p:nvPr>
            <p:ph type="title"/>
          </p:nvPr>
        </p:nvSpPr>
        <p:spPr/>
        <p:txBody>
          <a:bodyPr/>
          <a:lstStyle/>
          <a:p>
            <a:r>
              <a:rPr lang="es-ES" dirty="0"/>
              <a:t>Sistema que ofrece información del clima</a:t>
            </a:r>
          </a:p>
        </p:txBody>
      </p:sp>
      <p:sp>
        <p:nvSpPr>
          <p:cNvPr id="3" name="Marcador de contenido 2">
            <a:extLst>
              <a:ext uri="{FF2B5EF4-FFF2-40B4-BE49-F238E27FC236}">
                <a16:creationId xmlns:a16="http://schemas.microsoft.com/office/drawing/2014/main" id="{F42BFF80-FD50-CA18-C62F-E87CA8488569}"/>
              </a:ext>
            </a:extLst>
          </p:cNvPr>
          <p:cNvSpPr>
            <a:spLocks noGrp="1"/>
          </p:cNvSpPr>
          <p:nvPr>
            <p:ph idx="1"/>
          </p:nvPr>
        </p:nvSpPr>
        <p:spPr/>
        <p:txBody>
          <a:bodyPr/>
          <a:lstStyle/>
          <a:p>
            <a:pPr marL="0" indent="0" algn="just">
              <a:buNone/>
            </a:pPr>
            <a:r>
              <a:rPr lang="es-ES" dirty="0"/>
              <a:t>Un ejemplo real sería un servicio que ofrezca información sobre el clima. </a:t>
            </a:r>
          </a:p>
          <a:p>
            <a:pPr marL="0" indent="0" algn="just">
              <a:buNone/>
            </a:pPr>
            <a:r>
              <a:rPr lang="es-ES" dirty="0"/>
              <a:t>Nosotros como desarrolladores podemos incorporar esa información a la aplicación que estamos desarrollando, y mostrarla en la interfaz de usuario a través de una API.</a:t>
            </a:r>
          </a:p>
          <a:p>
            <a:pPr marL="0" indent="0" algn="just">
              <a:buNone/>
            </a:pPr>
            <a:r>
              <a:rPr lang="es-ES" dirty="0"/>
              <a:t> La tarea del desarrollador back-</a:t>
            </a:r>
            <a:r>
              <a:rPr lang="es-ES" dirty="0" err="1"/>
              <a:t>end</a:t>
            </a:r>
            <a:r>
              <a:rPr lang="es-ES" dirty="0"/>
              <a:t> es implementar esa API e implementar también ese servidor que va a ofrecer el servicio al cliente que lo solicite.</a:t>
            </a:r>
          </a:p>
          <a:p>
            <a:pPr marL="0" indent="0">
              <a:buNone/>
            </a:pPr>
            <a:endParaRPr lang="es-ES" dirty="0"/>
          </a:p>
        </p:txBody>
      </p:sp>
      <p:sp>
        <p:nvSpPr>
          <p:cNvPr id="4" name="Marcador de número de diapositiva 3">
            <a:extLst>
              <a:ext uri="{FF2B5EF4-FFF2-40B4-BE49-F238E27FC236}">
                <a16:creationId xmlns:a16="http://schemas.microsoft.com/office/drawing/2014/main" id="{6189CCCF-E36E-1428-8DA8-9B706D7C1052}"/>
              </a:ext>
            </a:extLst>
          </p:cNvPr>
          <p:cNvSpPr>
            <a:spLocks noGrp="1"/>
          </p:cNvSpPr>
          <p:nvPr>
            <p:ph type="sldNum" sz="quarter" idx="12"/>
          </p:nvPr>
        </p:nvSpPr>
        <p:spPr/>
        <p:txBody>
          <a:bodyPr/>
          <a:lstStyle/>
          <a:p>
            <a:fld id="{1A5952E3-DA43-4FE4-B797-0AD175EBA12D}" type="slidenum">
              <a:rPr lang="es-ES" smtClean="0"/>
              <a:t>18</a:t>
            </a:fld>
            <a:endParaRPr lang="es-ES"/>
          </a:p>
        </p:txBody>
      </p:sp>
    </p:spTree>
    <p:extLst>
      <p:ext uri="{BB962C8B-B14F-4D97-AF65-F5344CB8AC3E}">
        <p14:creationId xmlns:p14="http://schemas.microsoft.com/office/powerpoint/2010/main" val="1268634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5C414-6A3E-04CD-3373-33AAEBA7C8DE}"/>
              </a:ext>
            </a:extLst>
          </p:cNvPr>
          <p:cNvSpPr>
            <a:spLocks noGrp="1"/>
          </p:cNvSpPr>
          <p:nvPr>
            <p:ph type="title"/>
          </p:nvPr>
        </p:nvSpPr>
        <p:spPr/>
        <p:txBody>
          <a:bodyPr/>
          <a:lstStyle/>
          <a:p>
            <a:r>
              <a:rPr lang="es-ES" dirty="0"/>
              <a:t>Sistema que ofrece información del clima</a:t>
            </a:r>
          </a:p>
        </p:txBody>
      </p:sp>
      <p:pic>
        <p:nvPicPr>
          <p:cNvPr id="8" name="Marcador de contenido 7">
            <a:extLst>
              <a:ext uri="{FF2B5EF4-FFF2-40B4-BE49-F238E27FC236}">
                <a16:creationId xmlns:a16="http://schemas.microsoft.com/office/drawing/2014/main" id="{E30B765C-29F8-5294-95DE-D1542F5DE211}"/>
              </a:ext>
            </a:extLst>
          </p:cNvPr>
          <p:cNvPicPr>
            <a:picLocks noGrp="1" noChangeAspect="1"/>
          </p:cNvPicPr>
          <p:nvPr>
            <p:ph idx="1"/>
          </p:nvPr>
        </p:nvPicPr>
        <p:blipFill>
          <a:blip r:embed="rId3"/>
          <a:stretch>
            <a:fillRect/>
          </a:stretch>
        </p:blipFill>
        <p:spPr>
          <a:xfrm>
            <a:off x="838200" y="1887921"/>
            <a:ext cx="10515600" cy="3082158"/>
          </a:xfrm>
        </p:spPr>
      </p:pic>
      <p:sp>
        <p:nvSpPr>
          <p:cNvPr id="4" name="Marcador de número de diapositiva 3">
            <a:extLst>
              <a:ext uri="{FF2B5EF4-FFF2-40B4-BE49-F238E27FC236}">
                <a16:creationId xmlns:a16="http://schemas.microsoft.com/office/drawing/2014/main" id="{A6636670-0AE9-B455-D7A0-54B84F921E8B}"/>
              </a:ext>
            </a:extLst>
          </p:cNvPr>
          <p:cNvSpPr>
            <a:spLocks noGrp="1"/>
          </p:cNvSpPr>
          <p:nvPr>
            <p:ph type="sldNum" sz="quarter" idx="12"/>
          </p:nvPr>
        </p:nvSpPr>
        <p:spPr/>
        <p:txBody>
          <a:bodyPr/>
          <a:lstStyle/>
          <a:p>
            <a:fld id="{1A5952E3-DA43-4FE4-B797-0AD175EBA12D}" type="slidenum">
              <a:rPr lang="es-ES" smtClean="0"/>
              <a:t>19</a:t>
            </a:fld>
            <a:endParaRPr lang="es-ES"/>
          </a:p>
        </p:txBody>
      </p:sp>
    </p:spTree>
    <p:extLst>
      <p:ext uri="{BB962C8B-B14F-4D97-AF65-F5344CB8AC3E}">
        <p14:creationId xmlns:p14="http://schemas.microsoft.com/office/powerpoint/2010/main" val="4247018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55CA6-C41F-7884-40AD-4D87B9D0FB7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52A4B5F-C5D9-86F8-0DC1-BF92330901D2}"/>
              </a:ext>
            </a:extLst>
          </p:cNvPr>
          <p:cNvSpPr>
            <a:spLocks noGrp="1"/>
          </p:cNvSpPr>
          <p:nvPr>
            <p:ph idx="1"/>
          </p:nvPr>
        </p:nvSpPr>
        <p:spPr>
          <a:xfrm>
            <a:off x="838200" y="5105399"/>
            <a:ext cx="10515600" cy="1071563"/>
          </a:xfrm>
        </p:spPr>
        <p:txBody>
          <a:bodyPr/>
          <a:lstStyle/>
          <a:p>
            <a:pPr marL="0" indent="0">
              <a:buNone/>
            </a:pPr>
            <a:r>
              <a:rPr lang="en-US" dirty="0"/>
              <a:t>Nos da  </a:t>
            </a:r>
            <a:r>
              <a:rPr lang="en-US" dirty="0" err="1"/>
              <a:t>herramientas</a:t>
            </a:r>
            <a:r>
              <a:rPr lang="en-US" dirty="0"/>
              <a:t> y </a:t>
            </a:r>
            <a:r>
              <a:rPr lang="en-US" dirty="0" err="1"/>
              <a:t>una</a:t>
            </a:r>
            <a:r>
              <a:rPr lang="en-US" dirty="0"/>
              <a:t> </a:t>
            </a:r>
            <a:r>
              <a:rPr lang="en-US" dirty="0" err="1"/>
              <a:t>estructura</a:t>
            </a:r>
            <a:r>
              <a:rPr lang="en-US" dirty="0"/>
              <a:t> para </a:t>
            </a:r>
            <a:r>
              <a:rPr lang="en-US" dirty="0" err="1"/>
              <a:t>el</a:t>
            </a:r>
            <a:r>
              <a:rPr lang="en-US" dirty="0"/>
              <a:t> </a:t>
            </a:r>
            <a:r>
              <a:rPr lang="en-US" dirty="0" err="1"/>
              <a:t>código</a:t>
            </a:r>
            <a:r>
              <a:rPr lang="en-US" dirty="0"/>
              <a:t>  que </a:t>
            </a:r>
            <a:r>
              <a:rPr lang="en-US" dirty="0" err="1"/>
              <a:t>nos</a:t>
            </a:r>
            <a:r>
              <a:rPr lang="en-US" dirty="0"/>
              <a:t> </a:t>
            </a:r>
            <a:r>
              <a:rPr lang="en-US" dirty="0" err="1"/>
              <a:t>permite</a:t>
            </a:r>
            <a:r>
              <a:rPr lang="en-US" dirty="0"/>
              <a:t> </a:t>
            </a:r>
            <a:r>
              <a:rPr lang="en-US" dirty="0" err="1"/>
              <a:t>desarrollar</a:t>
            </a:r>
            <a:r>
              <a:rPr lang="en-US" dirty="0"/>
              <a:t> </a:t>
            </a:r>
            <a:r>
              <a:rPr lang="en-US" dirty="0" err="1"/>
              <a:t>servidores</a:t>
            </a:r>
            <a:r>
              <a:rPr lang="en-US" dirty="0"/>
              <a:t> de </a:t>
            </a:r>
            <a:r>
              <a:rPr lang="en-US" dirty="0" err="1"/>
              <a:t>una</a:t>
            </a:r>
            <a:r>
              <a:rPr lang="en-US" dirty="0"/>
              <a:t> </a:t>
            </a:r>
            <a:r>
              <a:rPr lang="en-US" dirty="0" err="1"/>
              <a:t>manera</a:t>
            </a:r>
            <a:r>
              <a:rPr lang="en-US" dirty="0"/>
              <a:t> </a:t>
            </a:r>
            <a:r>
              <a:rPr lang="en-US" dirty="0" err="1"/>
              <a:t>sencilla</a:t>
            </a:r>
            <a:r>
              <a:rPr lang="en-US" dirty="0"/>
              <a:t> y </a:t>
            </a:r>
            <a:r>
              <a:rPr lang="en-US" dirty="0" err="1"/>
              <a:t>fácil</a:t>
            </a:r>
            <a:r>
              <a:rPr lang="en-US" dirty="0"/>
              <a:t>.</a:t>
            </a:r>
            <a:endParaRPr lang="es-ES" dirty="0"/>
          </a:p>
          <a:p>
            <a:endParaRPr lang="es-ES" dirty="0"/>
          </a:p>
        </p:txBody>
      </p:sp>
      <p:sp>
        <p:nvSpPr>
          <p:cNvPr id="4" name="Marcador de número de diapositiva 3">
            <a:extLst>
              <a:ext uri="{FF2B5EF4-FFF2-40B4-BE49-F238E27FC236}">
                <a16:creationId xmlns:a16="http://schemas.microsoft.com/office/drawing/2014/main" id="{2574AB46-D3AD-A7BF-3EEB-5E8EFCDF5BA0}"/>
              </a:ext>
            </a:extLst>
          </p:cNvPr>
          <p:cNvSpPr>
            <a:spLocks noGrp="1"/>
          </p:cNvSpPr>
          <p:nvPr>
            <p:ph type="sldNum" sz="quarter" idx="12"/>
          </p:nvPr>
        </p:nvSpPr>
        <p:spPr/>
        <p:txBody>
          <a:bodyPr/>
          <a:lstStyle/>
          <a:p>
            <a:fld id="{1A5952E3-DA43-4FE4-B797-0AD175EBA12D}" type="slidenum">
              <a:rPr lang="es-ES" smtClean="0"/>
              <a:t>2</a:t>
            </a:fld>
            <a:endParaRPr lang="es-ES"/>
          </a:p>
        </p:txBody>
      </p:sp>
      <p:pic>
        <p:nvPicPr>
          <p:cNvPr id="6" name="Imagen 5">
            <a:extLst>
              <a:ext uri="{FF2B5EF4-FFF2-40B4-BE49-F238E27FC236}">
                <a16:creationId xmlns:a16="http://schemas.microsoft.com/office/drawing/2014/main" id="{7D924DF4-4DB3-35EC-A91F-30C0C35771A1}"/>
              </a:ext>
            </a:extLst>
          </p:cNvPr>
          <p:cNvPicPr>
            <a:picLocks noChangeAspect="1"/>
          </p:cNvPicPr>
          <p:nvPr/>
        </p:nvPicPr>
        <p:blipFill>
          <a:blip r:embed="rId3"/>
          <a:stretch>
            <a:fillRect/>
          </a:stretch>
        </p:blipFill>
        <p:spPr>
          <a:xfrm>
            <a:off x="676275" y="1300162"/>
            <a:ext cx="10839450" cy="3533775"/>
          </a:xfrm>
          <a:prstGeom prst="rect">
            <a:avLst/>
          </a:prstGeom>
        </p:spPr>
      </p:pic>
    </p:spTree>
    <p:extLst>
      <p:ext uri="{BB962C8B-B14F-4D97-AF65-F5344CB8AC3E}">
        <p14:creationId xmlns:p14="http://schemas.microsoft.com/office/powerpoint/2010/main" val="173792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ABA69-D392-BF08-CBB1-15C81F998B8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05D061C-620B-C251-F3E8-3103411F23B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0A0A8B1-D7FD-BB23-AA65-716974871C03}"/>
              </a:ext>
            </a:extLst>
          </p:cNvPr>
          <p:cNvSpPr>
            <a:spLocks noGrp="1"/>
          </p:cNvSpPr>
          <p:nvPr>
            <p:ph type="sldNum" sz="quarter" idx="12"/>
          </p:nvPr>
        </p:nvSpPr>
        <p:spPr/>
        <p:txBody>
          <a:bodyPr/>
          <a:lstStyle/>
          <a:p>
            <a:fld id="{1A5952E3-DA43-4FE4-B797-0AD175EBA12D}" type="slidenum">
              <a:rPr lang="es-ES" smtClean="0"/>
              <a:t>20</a:t>
            </a:fld>
            <a:endParaRPr lang="es-ES"/>
          </a:p>
        </p:txBody>
      </p:sp>
      <p:pic>
        <p:nvPicPr>
          <p:cNvPr id="6" name="Imagen 5">
            <a:extLst>
              <a:ext uri="{FF2B5EF4-FFF2-40B4-BE49-F238E27FC236}">
                <a16:creationId xmlns:a16="http://schemas.microsoft.com/office/drawing/2014/main" id="{0B87BA25-E970-0FE0-3762-985D9FE2B724}"/>
              </a:ext>
            </a:extLst>
          </p:cNvPr>
          <p:cNvPicPr>
            <a:picLocks noChangeAspect="1"/>
          </p:cNvPicPr>
          <p:nvPr/>
        </p:nvPicPr>
        <p:blipFill>
          <a:blip r:embed="rId3"/>
          <a:stretch>
            <a:fillRect/>
          </a:stretch>
        </p:blipFill>
        <p:spPr>
          <a:xfrm>
            <a:off x="657225" y="1371600"/>
            <a:ext cx="10877550" cy="4114800"/>
          </a:xfrm>
          <a:prstGeom prst="rect">
            <a:avLst/>
          </a:prstGeom>
        </p:spPr>
      </p:pic>
    </p:spTree>
    <p:extLst>
      <p:ext uri="{BB962C8B-B14F-4D97-AF65-F5344CB8AC3E}">
        <p14:creationId xmlns:p14="http://schemas.microsoft.com/office/powerpoint/2010/main" val="243480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23CA7-044A-07FF-2CE6-EDA28E935B5E}"/>
              </a:ext>
            </a:extLst>
          </p:cNvPr>
          <p:cNvSpPr>
            <a:spLocks noGrp="1"/>
          </p:cNvSpPr>
          <p:nvPr>
            <p:ph type="title"/>
          </p:nvPr>
        </p:nvSpPr>
        <p:spPr/>
        <p:txBody>
          <a:bodyPr/>
          <a:lstStyle/>
          <a:p>
            <a:r>
              <a:rPr lang="es-ES" dirty="0"/>
              <a:t>Hipermedia</a:t>
            </a:r>
          </a:p>
        </p:txBody>
      </p:sp>
      <p:sp>
        <p:nvSpPr>
          <p:cNvPr id="3" name="Marcador de contenido 2">
            <a:extLst>
              <a:ext uri="{FF2B5EF4-FFF2-40B4-BE49-F238E27FC236}">
                <a16:creationId xmlns:a16="http://schemas.microsoft.com/office/drawing/2014/main" id="{7E613191-042C-AFF3-19F4-DCF8E93732B2}"/>
              </a:ext>
            </a:extLst>
          </p:cNvPr>
          <p:cNvSpPr>
            <a:spLocks noGrp="1"/>
          </p:cNvSpPr>
          <p:nvPr>
            <p:ph idx="1"/>
          </p:nvPr>
        </p:nvSpPr>
        <p:spPr/>
        <p:txBody>
          <a:bodyPr>
            <a:normAutofit/>
          </a:bodyPr>
          <a:lstStyle/>
          <a:p>
            <a:pPr marL="0" indent="0" algn="just">
              <a:buNone/>
            </a:pPr>
            <a:r>
              <a:rPr lang="es-ES" dirty="0"/>
              <a:t>El concepto de </a:t>
            </a:r>
            <a:r>
              <a:rPr lang="es-ES" b="1" dirty="0"/>
              <a:t>hipermedia</a:t>
            </a:r>
            <a:r>
              <a:rPr lang="es-ES" dirty="0"/>
              <a:t>, utilizado en el terreno de la </a:t>
            </a:r>
            <a:r>
              <a:rPr lang="es-ES" b="1" dirty="0">
                <a:hlinkClick r:id="rId2"/>
              </a:rPr>
              <a:t>informática</a:t>
            </a:r>
            <a:r>
              <a:rPr lang="es-ES" dirty="0"/>
              <a:t>, se construye a partir de dos términos: </a:t>
            </a:r>
            <a:r>
              <a:rPr lang="es-ES" b="1" dirty="0"/>
              <a:t>hipertexto</a:t>
            </a:r>
            <a:r>
              <a:rPr lang="es-ES" dirty="0"/>
              <a:t> y </a:t>
            </a:r>
            <a:r>
              <a:rPr lang="es-ES" b="1" dirty="0"/>
              <a:t>multimedia</a:t>
            </a:r>
            <a:r>
              <a:rPr lang="es-ES" dirty="0"/>
              <a:t>.</a:t>
            </a:r>
          </a:p>
          <a:p>
            <a:pPr marL="0" indent="0" algn="just">
              <a:buNone/>
            </a:pPr>
            <a:r>
              <a:rPr lang="es-ES" b="1" dirty="0"/>
              <a:t>Hipermedia</a:t>
            </a:r>
            <a:r>
              <a:rPr lang="es-ES" dirty="0"/>
              <a:t>, es una </a:t>
            </a:r>
            <a:r>
              <a:rPr lang="es-ES" b="1" dirty="0">
                <a:hlinkClick r:id="rId3"/>
              </a:rPr>
              <a:t>red</a:t>
            </a:r>
            <a:r>
              <a:rPr lang="es-ES" dirty="0"/>
              <a:t> o un </a:t>
            </a:r>
            <a:r>
              <a:rPr lang="es-ES" b="1" dirty="0"/>
              <a:t>conjunto</a:t>
            </a:r>
            <a:r>
              <a:rPr lang="es-ES" dirty="0"/>
              <a:t> de </a:t>
            </a:r>
            <a:r>
              <a:rPr lang="es-ES" b="1" dirty="0"/>
              <a:t>elementos enlazados entre sí</a:t>
            </a:r>
            <a:r>
              <a:rPr lang="es-ES" dirty="0"/>
              <a:t> que incluye textos, sonidos, imágenes y otros recursos. Esto quiere decir que hay diferentes clases de documentos que mantienen una </a:t>
            </a:r>
            <a:r>
              <a:rPr lang="es-ES" b="1" dirty="0"/>
              <a:t>conexión lógica</a:t>
            </a:r>
            <a:r>
              <a:rPr lang="es-ES" dirty="0"/>
              <a:t> y a través de los cuales es posible navegar.</a:t>
            </a:r>
          </a:p>
          <a:p>
            <a:pPr marL="0" indent="0">
              <a:buNone/>
            </a:pPr>
            <a:endParaRPr lang="es-ES" dirty="0"/>
          </a:p>
        </p:txBody>
      </p:sp>
      <p:sp>
        <p:nvSpPr>
          <p:cNvPr id="4" name="Marcador de número de diapositiva 3">
            <a:extLst>
              <a:ext uri="{FF2B5EF4-FFF2-40B4-BE49-F238E27FC236}">
                <a16:creationId xmlns:a16="http://schemas.microsoft.com/office/drawing/2014/main" id="{2F7ECF4A-582B-FDE1-B4A8-B1CDFE489C1C}"/>
              </a:ext>
            </a:extLst>
          </p:cNvPr>
          <p:cNvSpPr>
            <a:spLocks noGrp="1"/>
          </p:cNvSpPr>
          <p:nvPr>
            <p:ph type="sldNum" sz="quarter" idx="12"/>
          </p:nvPr>
        </p:nvSpPr>
        <p:spPr/>
        <p:txBody>
          <a:bodyPr/>
          <a:lstStyle/>
          <a:p>
            <a:fld id="{1A5952E3-DA43-4FE4-B797-0AD175EBA12D}" type="slidenum">
              <a:rPr lang="es-ES" smtClean="0"/>
              <a:t>21</a:t>
            </a:fld>
            <a:endParaRPr lang="es-ES"/>
          </a:p>
        </p:txBody>
      </p:sp>
    </p:spTree>
    <p:extLst>
      <p:ext uri="{BB962C8B-B14F-4D97-AF65-F5344CB8AC3E}">
        <p14:creationId xmlns:p14="http://schemas.microsoft.com/office/powerpoint/2010/main" val="187222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5B7D6D-2326-03BB-59D9-B97D252980B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317D59D-D5E0-F529-C493-06C2F379D99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709A925-FA49-0C67-C5C2-F27ACCCDBF71}"/>
              </a:ext>
            </a:extLst>
          </p:cNvPr>
          <p:cNvSpPr>
            <a:spLocks noGrp="1"/>
          </p:cNvSpPr>
          <p:nvPr>
            <p:ph type="sldNum" sz="quarter" idx="12"/>
          </p:nvPr>
        </p:nvSpPr>
        <p:spPr/>
        <p:txBody>
          <a:bodyPr/>
          <a:lstStyle/>
          <a:p>
            <a:fld id="{1A5952E3-DA43-4FE4-B797-0AD175EBA12D}" type="slidenum">
              <a:rPr lang="es-ES" smtClean="0"/>
              <a:t>22</a:t>
            </a:fld>
            <a:endParaRPr lang="es-ES"/>
          </a:p>
        </p:txBody>
      </p:sp>
      <p:pic>
        <p:nvPicPr>
          <p:cNvPr id="6" name="Imagen 5">
            <a:extLst>
              <a:ext uri="{FF2B5EF4-FFF2-40B4-BE49-F238E27FC236}">
                <a16:creationId xmlns:a16="http://schemas.microsoft.com/office/drawing/2014/main" id="{CB29C08F-8D6A-679B-486D-35FDBCD5F8AE}"/>
              </a:ext>
            </a:extLst>
          </p:cNvPr>
          <p:cNvPicPr>
            <a:picLocks noChangeAspect="1"/>
          </p:cNvPicPr>
          <p:nvPr/>
        </p:nvPicPr>
        <p:blipFill>
          <a:blip r:embed="rId2"/>
          <a:stretch>
            <a:fillRect/>
          </a:stretch>
        </p:blipFill>
        <p:spPr>
          <a:xfrm>
            <a:off x="2124075" y="2052637"/>
            <a:ext cx="7029450" cy="3590925"/>
          </a:xfrm>
          <a:prstGeom prst="rect">
            <a:avLst/>
          </a:prstGeom>
        </p:spPr>
      </p:pic>
    </p:spTree>
    <p:extLst>
      <p:ext uri="{BB962C8B-B14F-4D97-AF65-F5344CB8AC3E}">
        <p14:creationId xmlns:p14="http://schemas.microsoft.com/office/powerpoint/2010/main" val="1574245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82BEB-D4BC-A52F-3A62-395F992B574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3D86126-D3AF-068A-F6C0-F8E13201190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F2A77EE-CF7A-6B8B-006D-F18AB1DF7599}"/>
              </a:ext>
            </a:extLst>
          </p:cNvPr>
          <p:cNvSpPr>
            <a:spLocks noGrp="1"/>
          </p:cNvSpPr>
          <p:nvPr>
            <p:ph type="sldNum" sz="quarter" idx="12"/>
          </p:nvPr>
        </p:nvSpPr>
        <p:spPr/>
        <p:txBody>
          <a:bodyPr/>
          <a:lstStyle/>
          <a:p>
            <a:fld id="{1A5952E3-DA43-4FE4-B797-0AD175EBA12D}" type="slidenum">
              <a:rPr lang="es-ES" smtClean="0"/>
              <a:t>23</a:t>
            </a:fld>
            <a:endParaRPr lang="es-ES"/>
          </a:p>
        </p:txBody>
      </p:sp>
      <p:pic>
        <p:nvPicPr>
          <p:cNvPr id="6" name="Imagen 5">
            <a:extLst>
              <a:ext uri="{FF2B5EF4-FFF2-40B4-BE49-F238E27FC236}">
                <a16:creationId xmlns:a16="http://schemas.microsoft.com/office/drawing/2014/main" id="{009E9C7B-338C-D862-AC10-4E1B9ABC4DFC}"/>
              </a:ext>
            </a:extLst>
          </p:cNvPr>
          <p:cNvPicPr>
            <a:picLocks noChangeAspect="1"/>
          </p:cNvPicPr>
          <p:nvPr/>
        </p:nvPicPr>
        <p:blipFill>
          <a:blip r:embed="rId2"/>
          <a:stretch>
            <a:fillRect/>
          </a:stretch>
        </p:blipFill>
        <p:spPr>
          <a:xfrm>
            <a:off x="1390650" y="1646238"/>
            <a:ext cx="8953500" cy="4191000"/>
          </a:xfrm>
          <a:prstGeom prst="rect">
            <a:avLst/>
          </a:prstGeom>
        </p:spPr>
      </p:pic>
    </p:spTree>
    <p:extLst>
      <p:ext uri="{BB962C8B-B14F-4D97-AF65-F5344CB8AC3E}">
        <p14:creationId xmlns:p14="http://schemas.microsoft.com/office/powerpoint/2010/main" val="566075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07093C-6F65-86A2-A8C2-8C6BAA7B4B1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92411F7-4588-F8ED-99F4-DB5A83B5A3B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686608B-F003-3623-AEFE-03E692E6172F}"/>
              </a:ext>
            </a:extLst>
          </p:cNvPr>
          <p:cNvSpPr>
            <a:spLocks noGrp="1"/>
          </p:cNvSpPr>
          <p:nvPr>
            <p:ph type="sldNum" sz="quarter" idx="12"/>
          </p:nvPr>
        </p:nvSpPr>
        <p:spPr/>
        <p:txBody>
          <a:bodyPr/>
          <a:lstStyle/>
          <a:p>
            <a:fld id="{1A5952E3-DA43-4FE4-B797-0AD175EBA12D}" type="slidenum">
              <a:rPr lang="es-ES" smtClean="0"/>
              <a:t>24</a:t>
            </a:fld>
            <a:endParaRPr lang="es-ES"/>
          </a:p>
        </p:txBody>
      </p:sp>
      <p:pic>
        <p:nvPicPr>
          <p:cNvPr id="6" name="Imagen 5">
            <a:extLst>
              <a:ext uri="{FF2B5EF4-FFF2-40B4-BE49-F238E27FC236}">
                <a16:creationId xmlns:a16="http://schemas.microsoft.com/office/drawing/2014/main" id="{FDFE97FE-4172-5DB5-94DE-02CEC5EC4A3D}"/>
              </a:ext>
            </a:extLst>
          </p:cNvPr>
          <p:cNvPicPr>
            <a:picLocks noChangeAspect="1"/>
          </p:cNvPicPr>
          <p:nvPr/>
        </p:nvPicPr>
        <p:blipFill>
          <a:blip r:embed="rId2"/>
          <a:stretch>
            <a:fillRect/>
          </a:stretch>
        </p:blipFill>
        <p:spPr>
          <a:xfrm>
            <a:off x="676275" y="1981200"/>
            <a:ext cx="10839450" cy="2895600"/>
          </a:xfrm>
          <a:prstGeom prst="rect">
            <a:avLst/>
          </a:prstGeom>
        </p:spPr>
      </p:pic>
    </p:spTree>
    <p:extLst>
      <p:ext uri="{BB962C8B-B14F-4D97-AF65-F5344CB8AC3E}">
        <p14:creationId xmlns:p14="http://schemas.microsoft.com/office/powerpoint/2010/main" val="3733191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CE2A7-F361-8D5C-2547-B82B1A933EB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89CF6BE-11F6-F4B7-92A2-80210519F4E9}"/>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F9CB4BF-A5C8-93BC-181F-F2FA7BF5278A}"/>
              </a:ext>
            </a:extLst>
          </p:cNvPr>
          <p:cNvSpPr>
            <a:spLocks noGrp="1"/>
          </p:cNvSpPr>
          <p:nvPr>
            <p:ph type="sldNum" sz="quarter" idx="12"/>
          </p:nvPr>
        </p:nvSpPr>
        <p:spPr/>
        <p:txBody>
          <a:bodyPr/>
          <a:lstStyle/>
          <a:p>
            <a:fld id="{1A5952E3-DA43-4FE4-B797-0AD175EBA12D}" type="slidenum">
              <a:rPr lang="es-ES" smtClean="0"/>
              <a:t>25</a:t>
            </a:fld>
            <a:endParaRPr lang="es-ES"/>
          </a:p>
        </p:txBody>
      </p:sp>
      <p:pic>
        <p:nvPicPr>
          <p:cNvPr id="6" name="Imagen 5">
            <a:extLst>
              <a:ext uri="{FF2B5EF4-FFF2-40B4-BE49-F238E27FC236}">
                <a16:creationId xmlns:a16="http://schemas.microsoft.com/office/drawing/2014/main" id="{2ACC7482-69AA-FD2D-1B52-542CF6952468}"/>
              </a:ext>
            </a:extLst>
          </p:cNvPr>
          <p:cNvPicPr>
            <a:picLocks noChangeAspect="1"/>
          </p:cNvPicPr>
          <p:nvPr/>
        </p:nvPicPr>
        <p:blipFill>
          <a:blip r:embed="rId2"/>
          <a:stretch>
            <a:fillRect/>
          </a:stretch>
        </p:blipFill>
        <p:spPr>
          <a:xfrm>
            <a:off x="0" y="1159617"/>
            <a:ext cx="12192000" cy="4538766"/>
          </a:xfrm>
          <a:prstGeom prst="rect">
            <a:avLst/>
          </a:prstGeom>
        </p:spPr>
      </p:pic>
    </p:spTree>
    <p:extLst>
      <p:ext uri="{BB962C8B-B14F-4D97-AF65-F5344CB8AC3E}">
        <p14:creationId xmlns:p14="http://schemas.microsoft.com/office/powerpoint/2010/main" val="2586853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6F8188-465B-1B89-C93C-3BBB6DBE8584}"/>
              </a:ext>
            </a:extLst>
          </p:cNvPr>
          <p:cNvSpPr>
            <a:spLocks noGrp="1"/>
          </p:cNvSpPr>
          <p:nvPr>
            <p:ph type="title"/>
          </p:nvPr>
        </p:nvSpPr>
        <p:spPr/>
        <p:txBody>
          <a:bodyPr/>
          <a:lstStyle/>
          <a:p>
            <a:r>
              <a:rPr lang="es-ES" dirty="0"/>
              <a:t>Pasos </a:t>
            </a:r>
          </a:p>
        </p:txBody>
      </p:sp>
      <p:sp>
        <p:nvSpPr>
          <p:cNvPr id="3" name="Marcador de contenido 2">
            <a:extLst>
              <a:ext uri="{FF2B5EF4-FFF2-40B4-BE49-F238E27FC236}">
                <a16:creationId xmlns:a16="http://schemas.microsoft.com/office/drawing/2014/main" id="{F611A51F-D4D7-73CD-A980-DD8BDCA38EE4}"/>
              </a:ext>
            </a:extLst>
          </p:cNvPr>
          <p:cNvSpPr>
            <a:spLocks noGrp="1"/>
          </p:cNvSpPr>
          <p:nvPr>
            <p:ph idx="1"/>
          </p:nvPr>
        </p:nvSpPr>
        <p:spPr>
          <a:xfrm>
            <a:off x="838200" y="1690688"/>
            <a:ext cx="10515600" cy="4351338"/>
          </a:xfrm>
        </p:spPr>
        <p:txBody>
          <a:bodyPr/>
          <a:lstStyle/>
          <a:p>
            <a:r>
              <a:rPr lang="es-ES" dirty="0"/>
              <a:t>Crear la carpeta del proyecto.</a:t>
            </a:r>
          </a:p>
          <a:p>
            <a:r>
              <a:rPr lang="es-ES" dirty="0"/>
              <a:t>Express es un paquete por tanto debemos inicializarlo</a:t>
            </a:r>
          </a:p>
          <a:p>
            <a:pPr marL="0" indent="0">
              <a:buNone/>
            </a:pPr>
            <a:r>
              <a:rPr lang="es-ES" dirty="0"/>
              <a:t>   </a:t>
            </a:r>
            <a:r>
              <a:rPr lang="es-ES" dirty="0" err="1"/>
              <a:t>npm</a:t>
            </a:r>
            <a:r>
              <a:rPr lang="es-ES" dirty="0"/>
              <a:t> </a:t>
            </a:r>
            <a:r>
              <a:rPr lang="es-ES" dirty="0" err="1"/>
              <a:t>init</a:t>
            </a:r>
            <a:r>
              <a:rPr lang="es-ES" dirty="0"/>
              <a:t> </a:t>
            </a:r>
          </a:p>
          <a:p>
            <a:pPr marL="0" indent="0">
              <a:buNone/>
            </a:pPr>
            <a:endParaRPr lang="es-ES" dirty="0"/>
          </a:p>
          <a:p>
            <a:pPr marL="0" indent="0">
              <a:buNone/>
            </a:pPr>
            <a:endParaRPr lang="es-ES" dirty="0"/>
          </a:p>
          <a:p>
            <a:pPr marL="0" indent="0">
              <a:buNone/>
            </a:pPr>
            <a:endParaRPr lang="es-ES" dirty="0"/>
          </a:p>
          <a:p>
            <a:pPr marL="0" indent="0">
              <a:buNone/>
            </a:pPr>
            <a:r>
              <a:rPr lang="es-ES" dirty="0"/>
              <a:t>  </a:t>
            </a:r>
          </a:p>
          <a:p>
            <a:pPr marL="0" indent="0">
              <a:buNone/>
            </a:pPr>
            <a:endParaRPr lang="es-ES" dirty="0"/>
          </a:p>
        </p:txBody>
      </p:sp>
      <p:sp>
        <p:nvSpPr>
          <p:cNvPr id="4" name="Marcador de número de diapositiva 3">
            <a:extLst>
              <a:ext uri="{FF2B5EF4-FFF2-40B4-BE49-F238E27FC236}">
                <a16:creationId xmlns:a16="http://schemas.microsoft.com/office/drawing/2014/main" id="{6604EF1E-D061-6E47-8714-4F1F71C93DA6}"/>
              </a:ext>
            </a:extLst>
          </p:cNvPr>
          <p:cNvSpPr>
            <a:spLocks noGrp="1"/>
          </p:cNvSpPr>
          <p:nvPr>
            <p:ph type="sldNum" sz="quarter" idx="12"/>
          </p:nvPr>
        </p:nvSpPr>
        <p:spPr/>
        <p:txBody>
          <a:bodyPr/>
          <a:lstStyle/>
          <a:p>
            <a:fld id="{1A5952E3-DA43-4FE4-B797-0AD175EBA12D}" type="slidenum">
              <a:rPr lang="es-ES" smtClean="0"/>
              <a:t>26</a:t>
            </a:fld>
            <a:endParaRPr lang="es-ES"/>
          </a:p>
        </p:txBody>
      </p:sp>
      <p:pic>
        <p:nvPicPr>
          <p:cNvPr id="12" name="Imagen 11">
            <a:extLst>
              <a:ext uri="{FF2B5EF4-FFF2-40B4-BE49-F238E27FC236}">
                <a16:creationId xmlns:a16="http://schemas.microsoft.com/office/drawing/2014/main" id="{1123365D-8113-6FED-ED12-E4B7DF761543}"/>
              </a:ext>
            </a:extLst>
          </p:cNvPr>
          <p:cNvPicPr>
            <a:picLocks noChangeAspect="1"/>
          </p:cNvPicPr>
          <p:nvPr/>
        </p:nvPicPr>
        <p:blipFill>
          <a:blip r:embed="rId2"/>
          <a:stretch>
            <a:fillRect/>
          </a:stretch>
        </p:blipFill>
        <p:spPr>
          <a:xfrm>
            <a:off x="0" y="3429000"/>
            <a:ext cx="12192000" cy="2548981"/>
          </a:xfrm>
          <a:prstGeom prst="rect">
            <a:avLst/>
          </a:prstGeom>
        </p:spPr>
      </p:pic>
    </p:spTree>
    <p:extLst>
      <p:ext uri="{BB962C8B-B14F-4D97-AF65-F5344CB8AC3E}">
        <p14:creationId xmlns:p14="http://schemas.microsoft.com/office/powerpoint/2010/main" val="975122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E04A6C-96BE-EDEA-6A4E-CCED1CF550A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FBC74F2-1E9D-E279-4C39-78A9F42EDFC1}"/>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63C7868-1D5C-4B1A-64C3-B6B6BADD3829}"/>
              </a:ext>
            </a:extLst>
          </p:cNvPr>
          <p:cNvSpPr>
            <a:spLocks noGrp="1"/>
          </p:cNvSpPr>
          <p:nvPr>
            <p:ph type="sldNum" sz="quarter" idx="12"/>
          </p:nvPr>
        </p:nvSpPr>
        <p:spPr/>
        <p:txBody>
          <a:bodyPr/>
          <a:lstStyle/>
          <a:p>
            <a:fld id="{1A5952E3-DA43-4FE4-B797-0AD175EBA12D}" type="slidenum">
              <a:rPr lang="es-ES" smtClean="0"/>
              <a:t>27</a:t>
            </a:fld>
            <a:endParaRPr lang="es-ES"/>
          </a:p>
        </p:txBody>
      </p:sp>
      <p:pic>
        <p:nvPicPr>
          <p:cNvPr id="6" name="Imagen 5">
            <a:extLst>
              <a:ext uri="{FF2B5EF4-FFF2-40B4-BE49-F238E27FC236}">
                <a16:creationId xmlns:a16="http://schemas.microsoft.com/office/drawing/2014/main" id="{742D4322-3EAE-2330-0318-D1C81385EB5F}"/>
              </a:ext>
            </a:extLst>
          </p:cNvPr>
          <p:cNvPicPr>
            <a:picLocks noChangeAspect="1"/>
          </p:cNvPicPr>
          <p:nvPr/>
        </p:nvPicPr>
        <p:blipFill>
          <a:blip r:embed="rId2"/>
          <a:stretch>
            <a:fillRect/>
          </a:stretch>
        </p:blipFill>
        <p:spPr>
          <a:xfrm>
            <a:off x="838200" y="1870075"/>
            <a:ext cx="10515600" cy="4420938"/>
          </a:xfrm>
          <a:prstGeom prst="rect">
            <a:avLst/>
          </a:prstGeom>
        </p:spPr>
      </p:pic>
    </p:spTree>
    <p:extLst>
      <p:ext uri="{BB962C8B-B14F-4D97-AF65-F5344CB8AC3E}">
        <p14:creationId xmlns:p14="http://schemas.microsoft.com/office/powerpoint/2010/main" val="145432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7A506B-2E1E-AA07-5C52-1FC4BEA3380F}"/>
              </a:ext>
            </a:extLst>
          </p:cNvPr>
          <p:cNvSpPr>
            <a:spLocks noGrp="1"/>
          </p:cNvSpPr>
          <p:nvPr>
            <p:ph idx="1"/>
          </p:nvPr>
        </p:nvSpPr>
        <p:spPr>
          <a:xfrm>
            <a:off x="800100" y="914400"/>
            <a:ext cx="10515600" cy="4820444"/>
          </a:xfrm>
        </p:spPr>
        <p:txBody>
          <a:bodyPr/>
          <a:lstStyle/>
          <a:p>
            <a:r>
              <a:rPr lang="es-ES" dirty="0"/>
              <a:t>Instalar Express</a:t>
            </a:r>
          </a:p>
          <a:p>
            <a:pPr marL="0" indent="0">
              <a:buNone/>
            </a:pPr>
            <a:r>
              <a:rPr lang="es-ES" dirty="0"/>
              <a:t>   </a:t>
            </a:r>
            <a:r>
              <a:rPr lang="es-ES" dirty="0" err="1"/>
              <a:t>npm</a:t>
            </a:r>
            <a:r>
              <a:rPr lang="es-ES" dirty="0"/>
              <a:t> </a:t>
            </a:r>
            <a:r>
              <a:rPr lang="es-ES" dirty="0" err="1"/>
              <a:t>install</a:t>
            </a:r>
            <a:r>
              <a:rPr lang="es-ES" dirty="0"/>
              <a:t> </a:t>
            </a:r>
            <a:r>
              <a:rPr lang="es-ES" dirty="0" err="1"/>
              <a:t>express</a:t>
            </a:r>
            <a:r>
              <a:rPr lang="es-ES" dirty="0"/>
              <a:t> </a:t>
            </a:r>
          </a:p>
        </p:txBody>
      </p:sp>
      <p:sp>
        <p:nvSpPr>
          <p:cNvPr id="4" name="Marcador de número de diapositiva 3">
            <a:extLst>
              <a:ext uri="{FF2B5EF4-FFF2-40B4-BE49-F238E27FC236}">
                <a16:creationId xmlns:a16="http://schemas.microsoft.com/office/drawing/2014/main" id="{D13FF556-0997-2F55-C9A0-CCBDF569B2FB}"/>
              </a:ext>
            </a:extLst>
          </p:cNvPr>
          <p:cNvSpPr>
            <a:spLocks noGrp="1"/>
          </p:cNvSpPr>
          <p:nvPr>
            <p:ph type="sldNum" sz="quarter" idx="12"/>
          </p:nvPr>
        </p:nvSpPr>
        <p:spPr/>
        <p:txBody>
          <a:bodyPr/>
          <a:lstStyle/>
          <a:p>
            <a:fld id="{1A5952E3-DA43-4FE4-B797-0AD175EBA12D}" type="slidenum">
              <a:rPr lang="es-ES" smtClean="0"/>
              <a:t>28</a:t>
            </a:fld>
            <a:endParaRPr lang="es-ES"/>
          </a:p>
        </p:txBody>
      </p:sp>
      <p:pic>
        <p:nvPicPr>
          <p:cNvPr id="6" name="Imagen 5">
            <a:extLst>
              <a:ext uri="{FF2B5EF4-FFF2-40B4-BE49-F238E27FC236}">
                <a16:creationId xmlns:a16="http://schemas.microsoft.com/office/drawing/2014/main" id="{FA2A82DB-7E6B-EA3C-AF3A-6B1A979100B7}"/>
              </a:ext>
            </a:extLst>
          </p:cNvPr>
          <p:cNvPicPr>
            <a:picLocks noChangeAspect="1"/>
          </p:cNvPicPr>
          <p:nvPr/>
        </p:nvPicPr>
        <p:blipFill>
          <a:blip r:embed="rId3"/>
          <a:stretch>
            <a:fillRect/>
          </a:stretch>
        </p:blipFill>
        <p:spPr>
          <a:xfrm>
            <a:off x="876300" y="2019697"/>
            <a:ext cx="8715375" cy="3924300"/>
          </a:xfrm>
          <a:prstGeom prst="rect">
            <a:avLst/>
          </a:prstGeom>
        </p:spPr>
      </p:pic>
      <p:sp>
        <p:nvSpPr>
          <p:cNvPr id="7" name="Rectángulo 6">
            <a:extLst>
              <a:ext uri="{FF2B5EF4-FFF2-40B4-BE49-F238E27FC236}">
                <a16:creationId xmlns:a16="http://schemas.microsoft.com/office/drawing/2014/main" id="{73F9E0D3-EE02-76E1-24F7-616A2DB58E0E}"/>
              </a:ext>
            </a:extLst>
          </p:cNvPr>
          <p:cNvSpPr/>
          <p:nvPr/>
        </p:nvSpPr>
        <p:spPr>
          <a:xfrm>
            <a:off x="3714750" y="5016699"/>
            <a:ext cx="2343150" cy="7429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81C7A94E-3F4A-69D5-6AAF-DE1B048C985D}"/>
              </a:ext>
            </a:extLst>
          </p:cNvPr>
          <p:cNvPicPr>
            <a:picLocks noChangeAspect="1"/>
          </p:cNvPicPr>
          <p:nvPr/>
        </p:nvPicPr>
        <p:blipFill>
          <a:blip r:embed="rId4"/>
          <a:stretch>
            <a:fillRect/>
          </a:stretch>
        </p:blipFill>
        <p:spPr>
          <a:xfrm>
            <a:off x="9701212" y="2692557"/>
            <a:ext cx="2028825" cy="1704975"/>
          </a:xfrm>
          <a:prstGeom prst="rect">
            <a:avLst/>
          </a:prstGeom>
        </p:spPr>
      </p:pic>
      <p:sp>
        <p:nvSpPr>
          <p:cNvPr id="12" name="CuadroTexto 11">
            <a:extLst>
              <a:ext uri="{FF2B5EF4-FFF2-40B4-BE49-F238E27FC236}">
                <a16:creationId xmlns:a16="http://schemas.microsoft.com/office/drawing/2014/main" id="{54B07D0F-8427-8BC3-CC62-9B995DB1DC7C}"/>
              </a:ext>
            </a:extLst>
          </p:cNvPr>
          <p:cNvSpPr txBox="1"/>
          <p:nvPr/>
        </p:nvSpPr>
        <p:spPr>
          <a:xfrm>
            <a:off x="9764903" y="2172689"/>
            <a:ext cx="1588897" cy="369332"/>
          </a:xfrm>
          <a:prstGeom prst="rect">
            <a:avLst/>
          </a:prstGeom>
          <a:noFill/>
        </p:spPr>
        <p:txBody>
          <a:bodyPr wrap="none" rtlCol="0">
            <a:spAutoFit/>
          </a:bodyPr>
          <a:lstStyle/>
          <a:p>
            <a:r>
              <a:rPr lang="es-ES" dirty="0" err="1"/>
              <a:t>node_modules</a:t>
            </a:r>
            <a:endParaRPr lang="es-ES" dirty="0"/>
          </a:p>
        </p:txBody>
      </p:sp>
    </p:spTree>
    <p:extLst>
      <p:ext uri="{BB962C8B-B14F-4D97-AF65-F5344CB8AC3E}">
        <p14:creationId xmlns:p14="http://schemas.microsoft.com/office/powerpoint/2010/main" val="3883304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272527-8E17-8FB4-84F0-AE274B3A03F2}"/>
              </a:ext>
            </a:extLst>
          </p:cNvPr>
          <p:cNvSpPr>
            <a:spLocks noGrp="1"/>
          </p:cNvSpPr>
          <p:nvPr>
            <p:ph idx="1"/>
          </p:nvPr>
        </p:nvSpPr>
        <p:spPr/>
        <p:txBody>
          <a:bodyPr/>
          <a:lstStyle/>
          <a:p>
            <a:r>
              <a:rPr lang="es-ES" dirty="0"/>
              <a:t>Creamos un archivo nuevo app.js</a:t>
            </a:r>
          </a:p>
          <a:p>
            <a:pPr marL="0" indent="0">
              <a:buNone/>
            </a:pPr>
            <a:r>
              <a:rPr lang="es-ES" dirty="0"/>
              <a:t>  </a:t>
            </a:r>
          </a:p>
          <a:p>
            <a:r>
              <a:rPr lang="es-ES" dirty="0"/>
              <a:t>Importamos </a:t>
            </a:r>
            <a:r>
              <a:rPr lang="es-ES" dirty="0" err="1"/>
              <a:t>express</a:t>
            </a:r>
            <a:r>
              <a:rPr lang="es-ES" dirty="0"/>
              <a:t>  </a:t>
            </a:r>
          </a:p>
          <a:p>
            <a:pPr marL="0" indent="0">
              <a:buNone/>
            </a:pPr>
            <a:r>
              <a:rPr lang="es-ES" b="0" dirty="0" err="1">
                <a:effectLst/>
                <a:latin typeface="Consolas" panose="020B0609020204030204" pitchFamily="49" charset="0"/>
              </a:rPr>
              <a:t>const</a:t>
            </a:r>
            <a:r>
              <a:rPr lang="es-ES" b="0" dirty="0">
                <a:effectLst/>
                <a:latin typeface="Consolas" panose="020B0609020204030204" pitchFamily="49" charset="0"/>
              </a:rPr>
              <a:t> </a:t>
            </a:r>
            <a:r>
              <a:rPr lang="es-ES" b="0" dirty="0" err="1">
                <a:effectLst/>
                <a:latin typeface="Consolas" panose="020B0609020204030204" pitchFamily="49" charset="0"/>
              </a:rPr>
              <a:t>express</a:t>
            </a:r>
            <a:r>
              <a:rPr lang="es-ES" b="0" dirty="0">
                <a:effectLst/>
                <a:latin typeface="Consolas" panose="020B0609020204030204" pitchFamily="49" charset="0"/>
              </a:rPr>
              <a:t>=</a:t>
            </a:r>
            <a:r>
              <a:rPr lang="es-ES" b="0" dirty="0" err="1">
                <a:effectLst/>
                <a:latin typeface="Consolas" panose="020B0609020204030204" pitchFamily="49" charset="0"/>
              </a:rPr>
              <a:t>require</a:t>
            </a:r>
            <a:r>
              <a:rPr lang="es-ES" b="0" dirty="0">
                <a:effectLst/>
                <a:latin typeface="Consolas" panose="020B0609020204030204" pitchFamily="49" charset="0"/>
              </a:rPr>
              <a:t>('</a:t>
            </a:r>
            <a:r>
              <a:rPr lang="es-ES" b="0" dirty="0" err="1">
                <a:effectLst/>
                <a:latin typeface="Consolas" panose="020B0609020204030204" pitchFamily="49" charset="0"/>
              </a:rPr>
              <a:t>express</a:t>
            </a:r>
            <a:r>
              <a:rPr lang="es-ES" b="0" dirty="0">
                <a:effectLst/>
                <a:latin typeface="Consolas" panose="020B0609020204030204" pitchFamily="49" charset="0"/>
              </a:rPr>
              <a:t>');</a:t>
            </a:r>
          </a:p>
          <a:p>
            <a:pPr marL="0" indent="0">
              <a:buNone/>
            </a:pPr>
            <a:endParaRPr lang="es-ES" dirty="0">
              <a:solidFill>
                <a:srgbClr val="CCCCCC"/>
              </a:solidFill>
              <a:latin typeface="Consolas" panose="020B0609020204030204" pitchFamily="49" charset="0"/>
            </a:endParaRPr>
          </a:p>
          <a:p>
            <a:r>
              <a:rPr lang="es-ES" dirty="0"/>
              <a:t>Cuando importamos </a:t>
            </a:r>
            <a:r>
              <a:rPr lang="es-ES" dirty="0" err="1"/>
              <a:t>express</a:t>
            </a:r>
            <a:r>
              <a:rPr lang="es-ES" dirty="0"/>
              <a:t> tenemos acceso a una función que nos permite crear una aplicación de </a:t>
            </a:r>
            <a:r>
              <a:rPr lang="es-ES" dirty="0" err="1"/>
              <a:t>express</a:t>
            </a:r>
            <a:r>
              <a:rPr lang="es-ES" dirty="0"/>
              <a: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const</a:t>
            </a:r>
            <a:r>
              <a:rPr lang="es-ES" b="0" dirty="0">
                <a:effectLst/>
                <a:latin typeface="Consolas" panose="020B0609020204030204" pitchFamily="49" charset="0"/>
              </a:rPr>
              <a:t> app=</a:t>
            </a:r>
            <a:r>
              <a:rPr lang="es-ES" b="0" dirty="0" err="1">
                <a:effectLst/>
                <a:latin typeface="Consolas" panose="020B0609020204030204" pitchFamily="49" charset="0"/>
              </a:rPr>
              <a:t>express</a:t>
            </a:r>
            <a:r>
              <a:rPr lang="es-ES" b="0" dirty="0">
                <a:effectLst/>
                <a:latin typeface="Consolas" panose="020B0609020204030204" pitchFamily="49" charset="0"/>
              </a:rPr>
              <a:t>();</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DD892D4D-D8C0-2056-22B9-2D698B8DB5D2}"/>
              </a:ext>
            </a:extLst>
          </p:cNvPr>
          <p:cNvSpPr>
            <a:spLocks noGrp="1"/>
          </p:cNvSpPr>
          <p:nvPr>
            <p:ph type="sldNum" sz="quarter" idx="12"/>
          </p:nvPr>
        </p:nvSpPr>
        <p:spPr/>
        <p:txBody>
          <a:bodyPr/>
          <a:lstStyle/>
          <a:p>
            <a:fld id="{1A5952E3-DA43-4FE4-B797-0AD175EBA12D}" type="slidenum">
              <a:rPr lang="es-ES" smtClean="0"/>
              <a:t>29</a:t>
            </a:fld>
            <a:endParaRPr lang="es-ES"/>
          </a:p>
        </p:txBody>
      </p:sp>
      <p:sp>
        <p:nvSpPr>
          <p:cNvPr id="6" name="Título 5">
            <a:extLst>
              <a:ext uri="{FF2B5EF4-FFF2-40B4-BE49-F238E27FC236}">
                <a16:creationId xmlns:a16="http://schemas.microsoft.com/office/drawing/2014/main" id="{F7930E5C-5E92-F73F-C8B9-A363E9AD34ED}"/>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282325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A121B3-A8A3-66E6-25E1-EE3308C22095}"/>
              </a:ext>
            </a:extLst>
          </p:cNvPr>
          <p:cNvSpPr>
            <a:spLocks noGrp="1"/>
          </p:cNvSpPr>
          <p:nvPr>
            <p:ph idx="1"/>
          </p:nvPr>
        </p:nvSpPr>
        <p:spPr>
          <a:xfrm>
            <a:off x="838200" y="819150"/>
            <a:ext cx="10515600" cy="5357813"/>
          </a:xfrm>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BB24D04F-C2D3-8A83-68B3-9C2733764FEA}"/>
              </a:ext>
            </a:extLst>
          </p:cNvPr>
          <p:cNvSpPr>
            <a:spLocks noGrp="1"/>
          </p:cNvSpPr>
          <p:nvPr>
            <p:ph type="sldNum" sz="quarter" idx="12"/>
          </p:nvPr>
        </p:nvSpPr>
        <p:spPr/>
        <p:txBody>
          <a:bodyPr/>
          <a:lstStyle/>
          <a:p>
            <a:fld id="{1A5952E3-DA43-4FE4-B797-0AD175EBA12D}" type="slidenum">
              <a:rPr lang="es-ES" smtClean="0"/>
              <a:t>3</a:t>
            </a:fld>
            <a:endParaRPr lang="es-ES"/>
          </a:p>
        </p:txBody>
      </p:sp>
      <p:pic>
        <p:nvPicPr>
          <p:cNvPr id="10" name="Imagen 9">
            <a:extLst>
              <a:ext uri="{FF2B5EF4-FFF2-40B4-BE49-F238E27FC236}">
                <a16:creationId xmlns:a16="http://schemas.microsoft.com/office/drawing/2014/main" id="{EAE96B5D-82A9-0F5A-3E6D-9275FECFD506}"/>
              </a:ext>
            </a:extLst>
          </p:cNvPr>
          <p:cNvPicPr>
            <a:picLocks noChangeAspect="1"/>
          </p:cNvPicPr>
          <p:nvPr/>
        </p:nvPicPr>
        <p:blipFill>
          <a:blip r:embed="rId3"/>
          <a:stretch>
            <a:fillRect/>
          </a:stretch>
        </p:blipFill>
        <p:spPr>
          <a:xfrm>
            <a:off x="280059" y="0"/>
            <a:ext cx="11631881" cy="6858000"/>
          </a:xfrm>
          <a:prstGeom prst="rect">
            <a:avLst/>
          </a:prstGeom>
        </p:spPr>
      </p:pic>
    </p:spTree>
    <p:extLst>
      <p:ext uri="{BB962C8B-B14F-4D97-AF65-F5344CB8AC3E}">
        <p14:creationId xmlns:p14="http://schemas.microsoft.com/office/powerpoint/2010/main" val="4008323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1F4D33-38DD-E4FB-A89A-5A3703E2F206}"/>
              </a:ext>
            </a:extLst>
          </p:cNvPr>
          <p:cNvSpPr>
            <a:spLocks noGrp="1"/>
          </p:cNvSpPr>
          <p:nvPr>
            <p:ph idx="1"/>
          </p:nvPr>
        </p:nvSpPr>
        <p:spPr>
          <a:xfrm>
            <a:off x="838200" y="319088"/>
            <a:ext cx="9906000" cy="5857875"/>
          </a:xfrm>
        </p:spPr>
        <p:txBody>
          <a:bodyPr/>
          <a:lstStyle/>
          <a:p>
            <a:r>
              <a:rPr lang="es-ES" dirty="0"/>
              <a:t>Crear el archivo cursos.js que va a simular la BD </a:t>
            </a:r>
          </a:p>
          <a:p>
            <a:endParaRPr lang="es-ES" dirty="0"/>
          </a:p>
        </p:txBody>
      </p:sp>
      <p:sp>
        <p:nvSpPr>
          <p:cNvPr id="4" name="Marcador de número de diapositiva 3">
            <a:extLst>
              <a:ext uri="{FF2B5EF4-FFF2-40B4-BE49-F238E27FC236}">
                <a16:creationId xmlns:a16="http://schemas.microsoft.com/office/drawing/2014/main" id="{F36D8004-7A51-FD6E-550A-94AF9A9B9875}"/>
              </a:ext>
            </a:extLst>
          </p:cNvPr>
          <p:cNvSpPr>
            <a:spLocks noGrp="1"/>
          </p:cNvSpPr>
          <p:nvPr>
            <p:ph type="sldNum" sz="quarter" idx="12"/>
          </p:nvPr>
        </p:nvSpPr>
        <p:spPr/>
        <p:txBody>
          <a:bodyPr/>
          <a:lstStyle/>
          <a:p>
            <a:fld id="{1A5952E3-DA43-4FE4-B797-0AD175EBA12D}" type="slidenum">
              <a:rPr lang="es-ES" smtClean="0"/>
              <a:t>30</a:t>
            </a:fld>
            <a:endParaRPr lang="es-ES"/>
          </a:p>
        </p:txBody>
      </p:sp>
      <p:pic>
        <p:nvPicPr>
          <p:cNvPr id="6" name="Imagen 5">
            <a:extLst>
              <a:ext uri="{FF2B5EF4-FFF2-40B4-BE49-F238E27FC236}">
                <a16:creationId xmlns:a16="http://schemas.microsoft.com/office/drawing/2014/main" id="{F9FB8DD0-FE93-7EA9-0D92-7D497D724FB5}"/>
              </a:ext>
            </a:extLst>
          </p:cNvPr>
          <p:cNvPicPr>
            <a:picLocks noChangeAspect="1"/>
          </p:cNvPicPr>
          <p:nvPr/>
        </p:nvPicPr>
        <p:blipFill>
          <a:blip r:embed="rId3"/>
          <a:stretch>
            <a:fillRect/>
          </a:stretch>
        </p:blipFill>
        <p:spPr>
          <a:xfrm>
            <a:off x="1143000" y="1000125"/>
            <a:ext cx="4505325" cy="5857875"/>
          </a:xfrm>
          <a:prstGeom prst="rect">
            <a:avLst/>
          </a:prstGeom>
        </p:spPr>
      </p:pic>
      <p:pic>
        <p:nvPicPr>
          <p:cNvPr id="8" name="Imagen 7">
            <a:extLst>
              <a:ext uri="{FF2B5EF4-FFF2-40B4-BE49-F238E27FC236}">
                <a16:creationId xmlns:a16="http://schemas.microsoft.com/office/drawing/2014/main" id="{E520A297-37DC-346B-DDB7-E8C1A0BB2AE5}"/>
              </a:ext>
            </a:extLst>
          </p:cNvPr>
          <p:cNvPicPr>
            <a:picLocks noChangeAspect="1"/>
          </p:cNvPicPr>
          <p:nvPr/>
        </p:nvPicPr>
        <p:blipFill>
          <a:blip r:embed="rId4"/>
          <a:stretch>
            <a:fillRect/>
          </a:stretch>
        </p:blipFill>
        <p:spPr>
          <a:xfrm>
            <a:off x="6434140" y="1612900"/>
            <a:ext cx="4019550" cy="3924300"/>
          </a:xfrm>
          <a:prstGeom prst="rect">
            <a:avLst/>
          </a:prstGeom>
        </p:spPr>
      </p:pic>
    </p:spTree>
    <p:extLst>
      <p:ext uri="{BB962C8B-B14F-4D97-AF65-F5344CB8AC3E}">
        <p14:creationId xmlns:p14="http://schemas.microsoft.com/office/powerpoint/2010/main" val="3558997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E56EF7-284D-9E33-D83C-26AE95E0A50D}"/>
              </a:ext>
            </a:extLst>
          </p:cNvPr>
          <p:cNvSpPr>
            <a:spLocks noGrp="1"/>
          </p:cNvSpPr>
          <p:nvPr>
            <p:ph idx="1"/>
          </p:nvPr>
        </p:nvSpPr>
        <p:spPr>
          <a:xfrm>
            <a:off x="838200" y="933450"/>
            <a:ext cx="10515600" cy="5924550"/>
          </a:xfrm>
        </p:spPr>
        <p:txBody>
          <a:bodyPr>
            <a:normAutofit fontScale="85000" lnSpcReduction="20000"/>
          </a:bodyPr>
          <a:lstStyle/>
          <a:p>
            <a:pPr algn="just">
              <a:lnSpc>
                <a:spcPct val="160000"/>
              </a:lnSpc>
            </a:pPr>
            <a:r>
              <a:rPr lang="es-ES" sz="3000" dirty="0"/>
              <a:t>Importar el archivo cursos.js en nuestro archivo del servidor usando la sintaxis de desestructuración para importar solo </a:t>
            </a:r>
            <a:r>
              <a:rPr lang="es-ES" sz="3000" dirty="0" err="1"/>
              <a:t>infoCursos</a:t>
            </a:r>
            <a:r>
              <a:rPr lang="es-ES" sz="3000" dirty="0"/>
              <a:t> y poder acceder a la información directamente.</a:t>
            </a:r>
          </a:p>
          <a:p>
            <a:pPr marL="0" indent="0">
              <a:buNone/>
            </a:pPr>
            <a:r>
              <a:rPr lang="es-ES" sz="3000" dirty="0"/>
              <a:t>   </a:t>
            </a:r>
            <a:r>
              <a:rPr lang="es-ES" sz="3000" b="0" dirty="0" err="1">
                <a:effectLst/>
                <a:latin typeface="Consolas" panose="020B0609020204030204" pitchFamily="49" charset="0"/>
              </a:rPr>
              <a:t>const</a:t>
            </a:r>
            <a:r>
              <a:rPr lang="es-ES" sz="3000" b="0" dirty="0">
                <a:effectLst/>
                <a:latin typeface="Consolas" panose="020B0609020204030204" pitchFamily="49" charset="0"/>
              </a:rPr>
              <a:t> {</a:t>
            </a:r>
            <a:r>
              <a:rPr lang="es-ES" sz="3000" b="0" dirty="0" err="1">
                <a:effectLst/>
                <a:latin typeface="Consolas" panose="020B0609020204030204" pitchFamily="49" charset="0"/>
              </a:rPr>
              <a:t>infoCursos</a:t>
            </a:r>
            <a:r>
              <a:rPr lang="es-ES" sz="3000" b="0" dirty="0">
                <a:effectLst/>
                <a:latin typeface="Consolas" panose="020B0609020204030204" pitchFamily="49" charset="0"/>
              </a:rPr>
              <a:t>}=</a:t>
            </a:r>
            <a:r>
              <a:rPr lang="es-ES" sz="3000" b="0" dirty="0" err="1">
                <a:effectLst/>
                <a:latin typeface="Consolas" panose="020B0609020204030204" pitchFamily="49" charset="0"/>
              </a:rPr>
              <a:t>require</a:t>
            </a:r>
            <a:r>
              <a:rPr lang="es-ES" sz="3000" b="0" dirty="0">
                <a:effectLst/>
                <a:latin typeface="Consolas" panose="020B0609020204030204" pitchFamily="49" charset="0"/>
              </a:rPr>
              <a:t>('./cursos.js’);</a:t>
            </a:r>
          </a:p>
          <a:p>
            <a:pPr marL="0" indent="0">
              <a:buNone/>
            </a:pPr>
            <a:endParaRPr lang="es-ES" dirty="0">
              <a:latin typeface="Consolas" panose="020B0609020204030204" pitchFamily="49" charset="0"/>
            </a:endParaRPr>
          </a:p>
          <a:p>
            <a:r>
              <a:rPr lang="es-ES" sz="3000" dirty="0"/>
              <a:t>Si queremos mostrar la información de </a:t>
            </a:r>
            <a:r>
              <a:rPr lang="es-ES" sz="3000" dirty="0" err="1"/>
              <a:t>infoCursos</a:t>
            </a:r>
            <a:endParaRPr lang="es-ES" sz="3000" dirty="0"/>
          </a:p>
          <a:p>
            <a:pPr marL="0" indent="0">
              <a:buNone/>
            </a:pPr>
            <a:r>
              <a:rPr lang="es-ES" dirty="0"/>
              <a:t>    </a:t>
            </a:r>
            <a:r>
              <a:rPr lang="es-ES" sz="3000" b="0" dirty="0">
                <a:effectLst/>
                <a:latin typeface="Consolas" panose="020B0609020204030204" pitchFamily="49" charset="0"/>
              </a:rPr>
              <a:t>console.log(</a:t>
            </a:r>
            <a:r>
              <a:rPr lang="es-ES" sz="3000" b="0" dirty="0" err="1">
                <a:effectLst/>
                <a:latin typeface="Consolas" panose="020B0609020204030204" pitchFamily="49" charset="0"/>
              </a:rPr>
              <a:t>infoCursos</a:t>
            </a:r>
            <a:r>
              <a:rPr lang="es-ES" sz="3000" b="0" dirty="0">
                <a:effectLst/>
                <a:latin typeface="Consolas" panose="020B0609020204030204" pitchFamily="49" charset="0"/>
              </a:rPr>
              <a:t>);</a:t>
            </a:r>
          </a:p>
          <a:p>
            <a:pPr marL="0" indent="0">
              <a:buNone/>
            </a:pPr>
            <a:endParaRPr lang="es-ES" dirty="0">
              <a:latin typeface="Consolas" panose="020B0609020204030204" pitchFamily="49" charset="0"/>
            </a:endParaRPr>
          </a:p>
          <a:p>
            <a:r>
              <a:rPr lang="es-ES" sz="3000" dirty="0"/>
              <a:t>Ejecutar app.js</a:t>
            </a:r>
          </a:p>
          <a:p>
            <a:pPr marL="0" indent="0">
              <a:buNone/>
            </a:pPr>
            <a:r>
              <a:rPr lang="es-ES" sz="3000" dirty="0">
                <a:latin typeface="Consolas" panose="020B0609020204030204" pitchFamily="49" charset="0"/>
              </a:rPr>
              <a:t>  </a:t>
            </a:r>
            <a:r>
              <a:rPr lang="es-ES" sz="3000" dirty="0" err="1">
                <a:latin typeface="Consolas" panose="020B0609020204030204" pitchFamily="49" charset="0"/>
              </a:rPr>
              <a:t>node</a:t>
            </a:r>
            <a:r>
              <a:rPr lang="es-ES" sz="3000" dirty="0">
                <a:latin typeface="Consolas" panose="020B0609020204030204" pitchFamily="49" charset="0"/>
              </a:rPr>
              <a:t> app.js</a:t>
            </a:r>
            <a:endParaRPr lang="es-ES" sz="3000" b="0" dirty="0">
              <a:effectLst/>
              <a:latin typeface="Consolas" panose="020B0609020204030204" pitchFamily="49" charset="0"/>
            </a:endParaRPr>
          </a:p>
          <a:p>
            <a:endParaRPr lang="es-ES" b="0" dirty="0">
              <a:effectLst/>
              <a:latin typeface="Consolas" panose="020B0609020204030204" pitchFamily="49" charset="0"/>
            </a:endParaRPr>
          </a:p>
          <a:p>
            <a:pPr marL="0" indent="0">
              <a:buNone/>
            </a:pPr>
            <a:endParaRPr lang="es-ES" dirty="0"/>
          </a:p>
          <a:p>
            <a:pPr marL="0" indent="0">
              <a:buNone/>
            </a:pPr>
            <a:r>
              <a:rPr lang="es-ES" dirty="0"/>
              <a:t>   </a:t>
            </a:r>
          </a:p>
        </p:txBody>
      </p:sp>
      <p:sp>
        <p:nvSpPr>
          <p:cNvPr id="4" name="Marcador de número de diapositiva 3">
            <a:extLst>
              <a:ext uri="{FF2B5EF4-FFF2-40B4-BE49-F238E27FC236}">
                <a16:creationId xmlns:a16="http://schemas.microsoft.com/office/drawing/2014/main" id="{998FAE5B-7070-4061-6431-C72FD2B2AC68}"/>
              </a:ext>
            </a:extLst>
          </p:cNvPr>
          <p:cNvSpPr>
            <a:spLocks noGrp="1"/>
          </p:cNvSpPr>
          <p:nvPr>
            <p:ph type="sldNum" sz="quarter" idx="12"/>
          </p:nvPr>
        </p:nvSpPr>
        <p:spPr/>
        <p:txBody>
          <a:bodyPr/>
          <a:lstStyle/>
          <a:p>
            <a:fld id="{1A5952E3-DA43-4FE4-B797-0AD175EBA12D}" type="slidenum">
              <a:rPr lang="es-ES" smtClean="0"/>
              <a:t>31</a:t>
            </a:fld>
            <a:endParaRPr lang="es-ES" dirty="0"/>
          </a:p>
        </p:txBody>
      </p:sp>
    </p:spTree>
    <p:extLst>
      <p:ext uri="{BB962C8B-B14F-4D97-AF65-F5344CB8AC3E}">
        <p14:creationId xmlns:p14="http://schemas.microsoft.com/office/powerpoint/2010/main" val="3307460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43190-AD92-DC08-F13E-0FB5800B8459}"/>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6238B7B3-BCEA-9719-7C29-C8E1BB9587B5}"/>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719EE5B-F8E9-DBDB-295A-FA501D234765}"/>
              </a:ext>
            </a:extLst>
          </p:cNvPr>
          <p:cNvSpPr>
            <a:spLocks noGrp="1"/>
          </p:cNvSpPr>
          <p:nvPr>
            <p:ph type="sldNum" sz="quarter" idx="12"/>
          </p:nvPr>
        </p:nvSpPr>
        <p:spPr/>
        <p:txBody>
          <a:bodyPr/>
          <a:lstStyle/>
          <a:p>
            <a:fld id="{1A5952E3-DA43-4FE4-B797-0AD175EBA12D}" type="slidenum">
              <a:rPr lang="es-ES" smtClean="0"/>
              <a:t>32</a:t>
            </a:fld>
            <a:endParaRPr lang="es-ES"/>
          </a:p>
        </p:txBody>
      </p:sp>
      <p:pic>
        <p:nvPicPr>
          <p:cNvPr id="6" name="Imagen 5">
            <a:extLst>
              <a:ext uri="{FF2B5EF4-FFF2-40B4-BE49-F238E27FC236}">
                <a16:creationId xmlns:a16="http://schemas.microsoft.com/office/drawing/2014/main" id="{A74BEB9E-CDB3-C9ED-E2F5-FEFFBF6A7CB6}"/>
              </a:ext>
            </a:extLst>
          </p:cNvPr>
          <p:cNvPicPr>
            <a:picLocks noChangeAspect="1"/>
          </p:cNvPicPr>
          <p:nvPr/>
        </p:nvPicPr>
        <p:blipFill>
          <a:blip r:embed="rId2"/>
          <a:stretch>
            <a:fillRect/>
          </a:stretch>
        </p:blipFill>
        <p:spPr>
          <a:xfrm>
            <a:off x="671512" y="981075"/>
            <a:ext cx="10848975" cy="4895850"/>
          </a:xfrm>
          <a:prstGeom prst="rect">
            <a:avLst/>
          </a:prstGeom>
        </p:spPr>
      </p:pic>
      <p:pic>
        <p:nvPicPr>
          <p:cNvPr id="10" name="Imagen 9">
            <a:extLst>
              <a:ext uri="{FF2B5EF4-FFF2-40B4-BE49-F238E27FC236}">
                <a16:creationId xmlns:a16="http://schemas.microsoft.com/office/drawing/2014/main" id="{49EF19D3-11EB-7985-40A6-0078A86172CE}"/>
              </a:ext>
            </a:extLst>
          </p:cNvPr>
          <p:cNvPicPr>
            <a:picLocks noChangeAspect="1"/>
          </p:cNvPicPr>
          <p:nvPr/>
        </p:nvPicPr>
        <p:blipFill>
          <a:blip r:embed="rId3"/>
          <a:stretch>
            <a:fillRect/>
          </a:stretch>
        </p:blipFill>
        <p:spPr>
          <a:xfrm>
            <a:off x="6076948" y="2090737"/>
            <a:ext cx="3267075" cy="3209925"/>
          </a:xfrm>
          <a:prstGeom prst="rect">
            <a:avLst/>
          </a:prstGeom>
        </p:spPr>
      </p:pic>
    </p:spTree>
    <p:extLst>
      <p:ext uri="{BB962C8B-B14F-4D97-AF65-F5344CB8AC3E}">
        <p14:creationId xmlns:p14="http://schemas.microsoft.com/office/powerpoint/2010/main" val="37424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1D6AE-D217-5C57-ADC8-EBB5210FB44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323786E-E26E-8B05-EF83-27B1BBCE8C9D}"/>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0EDA5544-682A-6DA2-2CEE-E921F41D785F}"/>
              </a:ext>
            </a:extLst>
          </p:cNvPr>
          <p:cNvSpPr>
            <a:spLocks noGrp="1"/>
          </p:cNvSpPr>
          <p:nvPr>
            <p:ph type="sldNum" sz="quarter" idx="12"/>
          </p:nvPr>
        </p:nvSpPr>
        <p:spPr/>
        <p:txBody>
          <a:bodyPr/>
          <a:lstStyle/>
          <a:p>
            <a:fld id="{1A5952E3-DA43-4FE4-B797-0AD175EBA12D}" type="slidenum">
              <a:rPr lang="es-ES" smtClean="0"/>
              <a:t>33</a:t>
            </a:fld>
            <a:endParaRPr lang="es-ES"/>
          </a:p>
        </p:txBody>
      </p:sp>
      <p:pic>
        <p:nvPicPr>
          <p:cNvPr id="10" name="Imagen 9">
            <a:extLst>
              <a:ext uri="{FF2B5EF4-FFF2-40B4-BE49-F238E27FC236}">
                <a16:creationId xmlns:a16="http://schemas.microsoft.com/office/drawing/2014/main" id="{86762604-0030-0427-C4A1-CA95CB10656B}"/>
              </a:ext>
            </a:extLst>
          </p:cNvPr>
          <p:cNvPicPr>
            <a:picLocks noChangeAspect="1"/>
          </p:cNvPicPr>
          <p:nvPr/>
        </p:nvPicPr>
        <p:blipFill>
          <a:blip r:embed="rId2"/>
          <a:stretch>
            <a:fillRect/>
          </a:stretch>
        </p:blipFill>
        <p:spPr>
          <a:xfrm>
            <a:off x="0" y="1138325"/>
            <a:ext cx="12192000" cy="4581350"/>
          </a:xfrm>
          <a:prstGeom prst="rect">
            <a:avLst/>
          </a:prstGeom>
        </p:spPr>
      </p:pic>
    </p:spTree>
    <p:extLst>
      <p:ext uri="{BB962C8B-B14F-4D97-AF65-F5344CB8AC3E}">
        <p14:creationId xmlns:p14="http://schemas.microsoft.com/office/powerpoint/2010/main" val="761613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2F9D42-15A5-53C6-7058-EB90F52D4474}"/>
              </a:ext>
            </a:extLst>
          </p:cNvPr>
          <p:cNvSpPr>
            <a:spLocks noGrp="1"/>
          </p:cNvSpPr>
          <p:nvPr>
            <p:ph type="title"/>
          </p:nvPr>
        </p:nvSpPr>
        <p:spPr/>
        <p:txBody>
          <a:bodyPr/>
          <a:lstStyle/>
          <a:p>
            <a:r>
              <a:rPr lang="en-US" dirty="0"/>
              <a:t>Routing</a:t>
            </a:r>
            <a:endParaRPr lang="es-ES" dirty="0"/>
          </a:p>
        </p:txBody>
      </p:sp>
      <p:sp>
        <p:nvSpPr>
          <p:cNvPr id="3" name="Marcador de contenido 2">
            <a:extLst>
              <a:ext uri="{FF2B5EF4-FFF2-40B4-BE49-F238E27FC236}">
                <a16:creationId xmlns:a16="http://schemas.microsoft.com/office/drawing/2014/main" id="{74E19FE8-06D6-C721-CDF3-D83CAEAB8469}"/>
              </a:ext>
            </a:extLst>
          </p:cNvPr>
          <p:cNvSpPr>
            <a:spLocks noGrp="1"/>
          </p:cNvSpPr>
          <p:nvPr>
            <p:ph idx="1"/>
          </p:nvPr>
        </p:nvSpPr>
        <p:spPr/>
        <p:txBody>
          <a:bodyPr/>
          <a:lstStyle/>
          <a:p>
            <a:pPr marL="0" indent="0" algn="just">
              <a:buNone/>
            </a:pPr>
            <a:r>
              <a:rPr lang="en-US" sz="2400" dirty="0"/>
              <a:t>En Express es </a:t>
            </a:r>
            <a:r>
              <a:rPr lang="en-US" sz="2400" dirty="0" err="1"/>
              <a:t>mucho</a:t>
            </a:r>
            <a:r>
              <a:rPr lang="en-US" sz="2400" dirty="0"/>
              <a:t> </a:t>
            </a:r>
            <a:r>
              <a:rPr lang="en-US" sz="2400" dirty="0" err="1"/>
              <a:t>mucho</a:t>
            </a:r>
            <a:r>
              <a:rPr lang="en-US" sz="2400" dirty="0"/>
              <a:t> </a:t>
            </a:r>
            <a:r>
              <a:rPr lang="en-US" sz="2400" dirty="0" err="1"/>
              <a:t>más</a:t>
            </a:r>
            <a:r>
              <a:rPr lang="en-US" sz="2400" dirty="0"/>
              <a:t> </a:t>
            </a:r>
            <a:r>
              <a:rPr lang="en-US" sz="2400" dirty="0" err="1"/>
              <a:t>fácil</a:t>
            </a:r>
            <a:r>
              <a:rPr lang="en-US" sz="2400" dirty="0"/>
              <a:t> leer o saber </a:t>
            </a:r>
            <a:r>
              <a:rPr lang="en-US" sz="2400" dirty="0" err="1"/>
              <a:t>qué</a:t>
            </a:r>
            <a:r>
              <a:rPr lang="en-US" sz="2400" dirty="0"/>
              <a:t> </a:t>
            </a:r>
            <a:r>
              <a:rPr lang="en-US" sz="2400" dirty="0" err="1"/>
              <a:t>tipo</a:t>
            </a:r>
            <a:r>
              <a:rPr lang="en-US" sz="2400" dirty="0"/>
              <a:t> de </a:t>
            </a:r>
            <a:r>
              <a:rPr lang="en-US" sz="2400" dirty="0" err="1"/>
              <a:t>método</a:t>
            </a:r>
            <a:r>
              <a:rPr lang="en-US" sz="2400" dirty="0"/>
              <a:t> y </a:t>
            </a:r>
            <a:r>
              <a:rPr lang="en-US" sz="2400" dirty="0" err="1"/>
              <a:t>camino</a:t>
            </a:r>
            <a:r>
              <a:rPr lang="en-US" sz="2400" dirty="0"/>
              <a:t> </a:t>
            </a:r>
            <a:r>
              <a:rPr lang="en-US" sz="2400" dirty="0" err="1"/>
              <a:t>vamos</a:t>
            </a:r>
            <a:r>
              <a:rPr lang="en-US" sz="2400" dirty="0"/>
              <a:t> a </a:t>
            </a:r>
            <a:r>
              <a:rPr lang="en-US" sz="2400" dirty="0" err="1"/>
              <a:t>manejar</a:t>
            </a:r>
            <a:r>
              <a:rPr lang="en-US" sz="2400" dirty="0"/>
              <a:t> y </a:t>
            </a:r>
            <a:r>
              <a:rPr lang="en-US" sz="2400" dirty="0" err="1"/>
              <a:t>cómo</a:t>
            </a:r>
            <a:r>
              <a:rPr lang="en-US" sz="2400" dirty="0"/>
              <a:t> lo </a:t>
            </a:r>
            <a:r>
              <a:rPr lang="en-US" sz="2400" dirty="0" err="1"/>
              <a:t>vamos</a:t>
            </a:r>
            <a:r>
              <a:rPr lang="en-US" sz="2400" dirty="0"/>
              <a:t> a </a:t>
            </a:r>
            <a:r>
              <a:rPr lang="en-US" sz="2400" dirty="0" err="1"/>
              <a:t>manejar</a:t>
            </a:r>
            <a:r>
              <a:rPr lang="en-US" sz="2400" dirty="0"/>
              <a:t>.  </a:t>
            </a:r>
            <a:r>
              <a:rPr lang="es-ES" sz="2400" dirty="0"/>
              <a:t>Para esto trabajamos con la variable app que definimos con Express.</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r>
              <a:rPr lang="es-ES" dirty="0"/>
              <a:t> </a:t>
            </a:r>
          </a:p>
          <a:p>
            <a:pPr marL="0" indent="0">
              <a:buNone/>
            </a:pPr>
            <a:endParaRPr lang="en-US" dirty="0"/>
          </a:p>
        </p:txBody>
      </p:sp>
      <p:sp>
        <p:nvSpPr>
          <p:cNvPr id="4" name="Marcador de número de diapositiva 3">
            <a:extLst>
              <a:ext uri="{FF2B5EF4-FFF2-40B4-BE49-F238E27FC236}">
                <a16:creationId xmlns:a16="http://schemas.microsoft.com/office/drawing/2014/main" id="{88ED9484-87EE-BDFE-6619-0BF997E682FD}"/>
              </a:ext>
            </a:extLst>
          </p:cNvPr>
          <p:cNvSpPr>
            <a:spLocks noGrp="1"/>
          </p:cNvSpPr>
          <p:nvPr>
            <p:ph type="sldNum" sz="quarter" idx="12"/>
          </p:nvPr>
        </p:nvSpPr>
        <p:spPr/>
        <p:txBody>
          <a:bodyPr/>
          <a:lstStyle/>
          <a:p>
            <a:fld id="{1A5952E3-DA43-4FE4-B797-0AD175EBA12D}" type="slidenum">
              <a:rPr lang="es-ES" smtClean="0"/>
              <a:t>34</a:t>
            </a:fld>
            <a:endParaRPr lang="es-ES" dirty="0"/>
          </a:p>
        </p:txBody>
      </p:sp>
      <p:sp>
        <p:nvSpPr>
          <p:cNvPr id="8" name="CuadroTexto 7">
            <a:extLst>
              <a:ext uri="{FF2B5EF4-FFF2-40B4-BE49-F238E27FC236}">
                <a16:creationId xmlns:a16="http://schemas.microsoft.com/office/drawing/2014/main" id="{AB983D46-BA38-4C46-856E-5DD2E7F55C79}"/>
              </a:ext>
            </a:extLst>
          </p:cNvPr>
          <p:cNvSpPr txBox="1"/>
          <p:nvPr/>
        </p:nvSpPr>
        <p:spPr>
          <a:xfrm>
            <a:off x="838200" y="3040179"/>
            <a:ext cx="10154055" cy="1200329"/>
          </a:xfrm>
          <a:prstGeom prst="rect">
            <a:avLst/>
          </a:prstGeom>
          <a:noFill/>
        </p:spPr>
        <p:txBody>
          <a:bodyPr wrap="square" rtlCol="0">
            <a:spAutoFit/>
          </a:bodyPr>
          <a:lstStyle/>
          <a:p>
            <a:pPr algn="just"/>
            <a:r>
              <a:rPr lang="en-US" sz="2400" dirty="0"/>
              <a:t>Luego de app </a:t>
            </a:r>
            <a:r>
              <a:rPr lang="en-US" sz="2400" dirty="0" err="1"/>
              <a:t>escribimos</a:t>
            </a:r>
            <a:r>
              <a:rPr lang="en-US" sz="2400" dirty="0"/>
              <a:t> </a:t>
            </a:r>
            <a:r>
              <a:rPr lang="en-US" sz="2400" dirty="0" err="1"/>
              <a:t>el</a:t>
            </a:r>
            <a:r>
              <a:rPr lang="en-US" sz="2400" dirty="0"/>
              <a:t> </a:t>
            </a:r>
            <a:r>
              <a:rPr lang="en-US" sz="2400" dirty="0" err="1"/>
              <a:t>nombre</a:t>
            </a:r>
            <a:r>
              <a:rPr lang="en-US" sz="2400" dirty="0"/>
              <a:t> del </a:t>
            </a:r>
            <a:r>
              <a:rPr lang="en-US" sz="2400" dirty="0" err="1"/>
              <a:t>método</a:t>
            </a:r>
            <a:r>
              <a:rPr lang="en-US" sz="2400" dirty="0"/>
              <a:t> http que </a:t>
            </a:r>
            <a:r>
              <a:rPr lang="en-US" sz="2400" dirty="0" err="1"/>
              <a:t>vamos</a:t>
            </a:r>
            <a:r>
              <a:rPr lang="en-US" sz="2400" dirty="0"/>
              <a:t> a </a:t>
            </a:r>
            <a:r>
              <a:rPr lang="en-US" sz="2400" dirty="0" err="1"/>
              <a:t>manejar</a:t>
            </a:r>
            <a:r>
              <a:rPr lang="en-US" sz="2400" dirty="0"/>
              <a:t> </a:t>
            </a:r>
            <a:r>
              <a:rPr lang="en-US" sz="2400" dirty="0" err="1"/>
              <a:t>en</a:t>
            </a:r>
            <a:r>
              <a:rPr lang="en-US" sz="2400" dirty="0"/>
              <a:t> la </a:t>
            </a:r>
            <a:r>
              <a:rPr lang="en-US" sz="2400" dirty="0" err="1"/>
              <a:t>ruta</a:t>
            </a:r>
            <a:r>
              <a:rPr lang="en-US" sz="2400" dirty="0"/>
              <a:t>. </a:t>
            </a:r>
            <a:r>
              <a:rPr lang="en-US" sz="2400" dirty="0" err="1"/>
              <a:t>Debemos</a:t>
            </a:r>
            <a:r>
              <a:rPr lang="en-US" sz="2400" dirty="0"/>
              <a:t> </a:t>
            </a:r>
            <a:r>
              <a:rPr lang="en-US" sz="2400" dirty="0" err="1"/>
              <a:t>especificar</a:t>
            </a:r>
            <a:r>
              <a:rPr lang="en-US" sz="2400" dirty="0"/>
              <a:t>  </a:t>
            </a:r>
            <a:r>
              <a:rPr lang="en-US" sz="2400" dirty="0" err="1"/>
              <a:t>el</a:t>
            </a:r>
            <a:r>
              <a:rPr lang="en-US" sz="2400" dirty="0"/>
              <a:t> </a:t>
            </a:r>
            <a:r>
              <a:rPr lang="en-US" sz="2400" dirty="0" err="1"/>
              <a:t>camino</a:t>
            </a:r>
            <a:r>
              <a:rPr lang="en-US" sz="2400" dirty="0"/>
              <a:t> que </a:t>
            </a:r>
            <a:r>
              <a:rPr lang="en-US" sz="2400" dirty="0" err="1"/>
              <a:t>va</a:t>
            </a:r>
            <a:r>
              <a:rPr lang="en-US" sz="2400" dirty="0"/>
              <a:t> a </a:t>
            </a:r>
            <a:r>
              <a:rPr lang="en-US" sz="2400" dirty="0" err="1"/>
              <a:t>corresponder</a:t>
            </a:r>
            <a:r>
              <a:rPr lang="en-US" sz="2400" dirty="0"/>
              <a:t> a ese </a:t>
            </a:r>
            <a:r>
              <a:rPr lang="en-US" sz="2400" dirty="0" err="1"/>
              <a:t>método</a:t>
            </a:r>
            <a:r>
              <a:rPr lang="en-US" sz="2400" dirty="0"/>
              <a:t> y </a:t>
            </a:r>
            <a:r>
              <a:rPr lang="en-US" sz="2400" dirty="0" err="1"/>
              <a:t>como</a:t>
            </a:r>
            <a:r>
              <a:rPr lang="en-US" sz="2400" dirty="0"/>
              <a:t> </a:t>
            </a:r>
            <a:r>
              <a:rPr lang="en-US" sz="2400" dirty="0" err="1"/>
              <a:t>segundo</a:t>
            </a:r>
            <a:r>
              <a:rPr lang="en-US" sz="2400" dirty="0"/>
              <a:t> </a:t>
            </a:r>
            <a:r>
              <a:rPr lang="en-US" sz="2400" dirty="0" err="1"/>
              <a:t>parámetro</a:t>
            </a:r>
            <a:r>
              <a:rPr lang="en-US" sz="2400" dirty="0"/>
              <a:t> </a:t>
            </a:r>
            <a:r>
              <a:rPr lang="en-US" sz="2400" dirty="0" err="1"/>
              <a:t>pasamos</a:t>
            </a:r>
            <a:r>
              <a:rPr lang="en-US" sz="2400" dirty="0"/>
              <a:t> </a:t>
            </a:r>
            <a:r>
              <a:rPr lang="en-US" sz="2400" dirty="0" err="1"/>
              <a:t>una</a:t>
            </a:r>
            <a:r>
              <a:rPr lang="en-US" sz="2400" dirty="0"/>
              <a:t> </a:t>
            </a:r>
            <a:r>
              <a:rPr lang="en-US" sz="2400" dirty="0" err="1"/>
              <a:t>función</a:t>
            </a:r>
            <a:r>
              <a:rPr lang="en-US" sz="2400" dirty="0"/>
              <a:t> </a:t>
            </a:r>
            <a:r>
              <a:rPr lang="en-US" sz="2400" dirty="0" err="1"/>
              <a:t>flecha</a:t>
            </a:r>
            <a:r>
              <a:rPr lang="en-US" sz="2400" dirty="0"/>
              <a:t> con </a:t>
            </a:r>
            <a:r>
              <a:rPr lang="en-US" sz="2400" dirty="0" err="1"/>
              <a:t>los</a:t>
            </a:r>
            <a:r>
              <a:rPr lang="en-US" sz="2400" dirty="0"/>
              <a:t> </a:t>
            </a:r>
            <a:r>
              <a:rPr lang="en-US" sz="2400" dirty="0" err="1"/>
              <a:t>objetos</a:t>
            </a:r>
            <a:r>
              <a:rPr lang="en-US" sz="2400" dirty="0"/>
              <a:t> req y res. </a:t>
            </a:r>
            <a:endParaRPr lang="es-ES" dirty="0"/>
          </a:p>
        </p:txBody>
      </p:sp>
      <p:pic>
        <p:nvPicPr>
          <p:cNvPr id="12" name="Imagen 11">
            <a:extLst>
              <a:ext uri="{FF2B5EF4-FFF2-40B4-BE49-F238E27FC236}">
                <a16:creationId xmlns:a16="http://schemas.microsoft.com/office/drawing/2014/main" id="{DEB9783B-7C04-3A72-28BF-F6E66777890A}"/>
              </a:ext>
            </a:extLst>
          </p:cNvPr>
          <p:cNvPicPr>
            <a:picLocks noChangeAspect="1"/>
          </p:cNvPicPr>
          <p:nvPr/>
        </p:nvPicPr>
        <p:blipFill>
          <a:blip r:embed="rId3"/>
          <a:stretch>
            <a:fillRect/>
          </a:stretch>
        </p:blipFill>
        <p:spPr>
          <a:xfrm>
            <a:off x="838200" y="4602769"/>
            <a:ext cx="8581823" cy="1936143"/>
          </a:xfrm>
          <a:prstGeom prst="rect">
            <a:avLst/>
          </a:prstGeom>
        </p:spPr>
      </p:pic>
    </p:spTree>
    <p:extLst>
      <p:ext uri="{BB962C8B-B14F-4D97-AF65-F5344CB8AC3E}">
        <p14:creationId xmlns:p14="http://schemas.microsoft.com/office/powerpoint/2010/main" val="2577461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0C8B78-2936-37CC-9FA6-227A89F94117}"/>
              </a:ext>
            </a:extLst>
          </p:cNvPr>
          <p:cNvSpPr>
            <a:spLocks noGrp="1"/>
          </p:cNvSpPr>
          <p:nvPr>
            <p:ph type="title"/>
          </p:nvPr>
        </p:nvSpPr>
        <p:spPr/>
        <p:txBody>
          <a:bodyPr/>
          <a:lstStyle/>
          <a:p>
            <a:r>
              <a:rPr lang="es-ES" dirty="0"/>
              <a:t>El servidor debe escuchar las solicitudes.</a:t>
            </a:r>
          </a:p>
        </p:txBody>
      </p:sp>
      <p:sp>
        <p:nvSpPr>
          <p:cNvPr id="3" name="Marcador de contenido 2">
            <a:extLst>
              <a:ext uri="{FF2B5EF4-FFF2-40B4-BE49-F238E27FC236}">
                <a16:creationId xmlns:a16="http://schemas.microsoft.com/office/drawing/2014/main" id="{DFDE2F3C-74A9-6EEA-2400-33CF8978D2AA}"/>
              </a:ext>
            </a:extLst>
          </p:cNvPr>
          <p:cNvSpPr>
            <a:spLocks noGrp="1"/>
          </p:cNvSpPr>
          <p:nvPr>
            <p:ph idx="1"/>
          </p:nvPr>
        </p:nvSpPr>
        <p:spPr/>
        <p:txBody>
          <a:bodyPr/>
          <a:lstStyle/>
          <a:p>
            <a:pPr marL="0" indent="0" algn="just">
              <a:buNone/>
            </a:pPr>
            <a:r>
              <a:rPr lang="es-ES" dirty="0"/>
              <a:t>Mientras estamos desarrollando la aplicación podemos asignar un puerto específico, pero en un ambiente real, por ejemplo si ya estamos publicando la aplicación en un servicio externo de hosting el puerto se le va a asignar a la aplicación, no va a ser el puerto que nosotros exactamente coloquemos en el código, sino que va a ser un puerto que se asigne quizás de forma dinámica. </a:t>
            </a:r>
          </a:p>
          <a:p>
            <a:pPr marL="0" indent="0">
              <a:buNone/>
            </a:pPr>
            <a:endParaRPr lang="es-ES" dirty="0"/>
          </a:p>
        </p:txBody>
      </p:sp>
      <p:sp>
        <p:nvSpPr>
          <p:cNvPr id="4" name="Marcador de número de diapositiva 3">
            <a:extLst>
              <a:ext uri="{FF2B5EF4-FFF2-40B4-BE49-F238E27FC236}">
                <a16:creationId xmlns:a16="http://schemas.microsoft.com/office/drawing/2014/main" id="{CACBAFF1-1CD1-580D-21FE-B377D7F74341}"/>
              </a:ext>
            </a:extLst>
          </p:cNvPr>
          <p:cNvSpPr>
            <a:spLocks noGrp="1"/>
          </p:cNvSpPr>
          <p:nvPr>
            <p:ph type="sldNum" sz="quarter" idx="12"/>
          </p:nvPr>
        </p:nvSpPr>
        <p:spPr/>
        <p:txBody>
          <a:bodyPr/>
          <a:lstStyle/>
          <a:p>
            <a:fld id="{1A5952E3-DA43-4FE4-B797-0AD175EBA12D}" type="slidenum">
              <a:rPr lang="es-ES" smtClean="0"/>
              <a:t>35</a:t>
            </a:fld>
            <a:endParaRPr lang="es-ES"/>
          </a:p>
        </p:txBody>
      </p:sp>
    </p:spTree>
    <p:extLst>
      <p:ext uri="{BB962C8B-B14F-4D97-AF65-F5344CB8AC3E}">
        <p14:creationId xmlns:p14="http://schemas.microsoft.com/office/powerpoint/2010/main" val="3139722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EBAB3F-F9BF-31FD-49E7-0826761CFFB3}"/>
              </a:ext>
            </a:extLst>
          </p:cNvPr>
          <p:cNvSpPr>
            <a:spLocks noGrp="1"/>
          </p:cNvSpPr>
          <p:nvPr>
            <p:ph idx="1"/>
          </p:nvPr>
        </p:nvSpPr>
        <p:spPr>
          <a:xfrm>
            <a:off x="838200" y="952500"/>
            <a:ext cx="10515600" cy="5224463"/>
          </a:xfrm>
        </p:spPr>
        <p:txBody>
          <a:bodyPr/>
          <a:lstStyle/>
          <a:p>
            <a:pPr marL="0" indent="0" algn="just">
              <a:buNone/>
            </a:pPr>
            <a:r>
              <a:rPr lang="es-ES" dirty="0"/>
              <a:t>Para tomar el puerto de esas variables de ambiente que configura el servicio que estamos solicitando por tener la aplicación en vivo inicializamos la variable PUERTO con  la instrucción </a:t>
            </a:r>
          </a:p>
          <a:p>
            <a:pPr marL="0" indent="0" algn="just">
              <a:buNone/>
            </a:pPr>
            <a:endParaRPr lang="es-ES" dirty="0"/>
          </a:p>
          <a:p>
            <a:pPr marL="0" indent="0">
              <a:buNone/>
            </a:pPr>
            <a:r>
              <a:rPr lang="es-ES" b="0" dirty="0" err="1">
                <a:effectLst/>
                <a:latin typeface="Consolas" panose="020B0609020204030204" pitchFamily="49" charset="0"/>
              </a:rPr>
              <a:t>const</a:t>
            </a:r>
            <a:r>
              <a:rPr lang="es-ES" b="0" dirty="0">
                <a:effectLst/>
                <a:latin typeface="Consolas" panose="020B0609020204030204" pitchFamily="49" charset="0"/>
              </a:rPr>
              <a:t> PUERTO=</a:t>
            </a:r>
            <a:r>
              <a:rPr lang="es-ES" b="0" dirty="0" err="1">
                <a:effectLst/>
                <a:latin typeface="Consolas" panose="020B0609020204030204" pitchFamily="49" charset="0"/>
              </a:rPr>
              <a:t>process.env.PUERTO</a:t>
            </a:r>
            <a:r>
              <a:rPr lang="es-ES" b="0" dirty="0">
                <a:effectLst/>
                <a:latin typeface="Consolas" panose="020B0609020204030204" pitchFamily="49" charset="0"/>
              </a:rPr>
              <a:t> || 3000;</a:t>
            </a:r>
          </a:p>
          <a:p>
            <a:pPr marL="0" indent="0">
              <a:buNone/>
            </a:pPr>
            <a:endParaRPr lang="en-US" dirty="0"/>
          </a:p>
          <a:p>
            <a:pPr marL="0" indent="0" algn="just">
              <a:buNone/>
            </a:pPr>
            <a:r>
              <a:rPr lang="en-US" dirty="0" err="1"/>
              <a:t>Esto</a:t>
            </a:r>
            <a:r>
              <a:rPr lang="en-US" dirty="0"/>
              <a:t> </a:t>
            </a:r>
            <a:r>
              <a:rPr lang="en-US" dirty="0" err="1"/>
              <a:t>va</a:t>
            </a:r>
            <a:r>
              <a:rPr lang="en-US" dirty="0"/>
              <a:t> a </a:t>
            </a:r>
            <a:r>
              <a:rPr lang="en-US" dirty="0" err="1"/>
              <a:t>conseguir</a:t>
            </a:r>
            <a:r>
              <a:rPr lang="en-US" dirty="0"/>
              <a:t> </a:t>
            </a:r>
            <a:r>
              <a:rPr lang="en-US" dirty="0" err="1"/>
              <a:t>el</a:t>
            </a:r>
            <a:r>
              <a:rPr lang="en-US" dirty="0"/>
              <a:t> valor del </a:t>
            </a:r>
            <a:r>
              <a:rPr lang="en-US" dirty="0" err="1"/>
              <a:t>puerto</a:t>
            </a:r>
            <a:r>
              <a:rPr lang="en-US" dirty="0"/>
              <a:t> </a:t>
            </a:r>
            <a:r>
              <a:rPr lang="en-US" dirty="0" err="1"/>
              <a:t>si</a:t>
            </a:r>
            <a:r>
              <a:rPr lang="en-US" dirty="0"/>
              <a:t> </a:t>
            </a:r>
            <a:r>
              <a:rPr lang="en-US" dirty="0" err="1"/>
              <a:t>est</a:t>
            </a:r>
            <a:r>
              <a:rPr lang="es-ES" dirty="0"/>
              <a:t>á definido como variable en el ambiente donde se está ejecutando esa aplicación de </a:t>
            </a:r>
            <a:r>
              <a:rPr lang="es-ES" dirty="0" err="1"/>
              <a:t>node</a:t>
            </a:r>
            <a:r>
              <a:rPr lang="es-ES" dirty="0"/>
              <a:t>, si no está definido se asigna el puerto 3000.</a:t>
            </a:r>
          </a:p>
          <a:p>
            <a:pPr marL="0" indent="0">
              <a:buNone/>
            </a:pPr>
            <a:r>
              <a:rPr lang="es-ES" dirty="0"/>
              <a:t>Llamamos al método listen y le pasamos como parámetro el puerto y  la función que se va a llamar cuando el servidor comience a escuchar.</a:t>
            </a:r>
          </a:p>
          <a:p>
            <a:pPr marL="0" indent="0">
              <a:buNone/>
            </a:pPr>
            <a:endParaRPr lang="es-ES" dirty="0"/>
          </a:p>
        </p:txBody>
      </p:sp>
      <p:sp>
        <p:nvSpPr>
          <p:cNvPr id="4" name="Marcador de número de diapositiva 3">
            <a:extLst>
              <a:ext uri="{FF2B5EF4-FFF2-40B4-BE49-F238E27FC236}">
                <a16:creationId xmlns:a16="http://schemas.microsoft.com/office/drawing/2014/main" id="{589963C9-085A-08D3-B3E9-8BA6B01B36CE}"/>
              </a:ext>
            </a:extLst>
          </p:cNvPr>
          <p:cNvSpPr>
            <a:spLocks noGrp="1"/>
          </p:cNvSpPr>
          <p:nvPr>
            <p:ph type="sldNum" sz="quarter" idx="12"/>
          </p:nvPr>
        </p:nvSpPr>
        <p:spPr/>
        <p:txBody>
          <a:bodyPr/>
          <a:lstStyle/>
          <a:p>
            <a:fld id="{1A5952E3-DA43-4FE4-B797-0AD175EBA12D}" type="slidenum">
              <a:rPr lang="es-ES" smtClean="0"/>
              <a:t>36</a:t>
            </a:fld>
            <a:endParaRPr lang="es-ES"/>
          </a:p>
        </p:txBody>
      </p:sp>
    </p:spTree>
    <p:extLst>
      <p:ext uri="{BB962C8B-B14F-4D97-AF65-F5344CB8AC3E}">
        <p14:creationId xmlns:p14="http://schemas.microsoft.com/office/powerpoint/2010/main" val="4121437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5DED2F-56BB-9A49-ACC1-CBA68C839BA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B1D2171-7B45-8959-B84B-166D41CF234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6722F10-A083-0227-AE38-765FBC7A4D4A}"/>
              </a:ext>
            </a:extLst>
          </p:cNvPr>
          <p:cNvSpPr>
            <a:spLocks noGrp="1"/>
          </p:cNvSpPr>
          <p:nvPr>
            <p:ph type="sldNum" sz="quarter" idx="12"/>
          </p:nvPr>
        </p:nvSpPr>
        <p:spPr>
          <a:xfrm>
            <a:off x="8596852" y="6492875"/>
            <a:ext cx="2743200" cy="365125"/>
          </a:xfrm>
        </p:spPr>
        <p:txBody>
          <a:bodyPr/>
          <a:lstStyle/>
          <a:p>
            <a:fld id="{1A5952E3-DA43-4FE4-B797-0AD175EBA12D}" type="slidenum">
              <a:rPr lang="es-ES" smtClean="0"/>
              <a:t>37</a:t>
            </a:fld>
            <a:endParaRPr lang="es-ES"/>
          </a:p>
        </p:txBody>
      </p:sp>
      <p:pic>
        <p:nvPicPr>
          <p:cNvPr id="8" name="Imagen 7">
            <a:extLst>
              <a:ext uri="{FF2B5EF4-FFF2-40B4-BE49-F238E27FC236}">
                <a16:creationId xmlns:a16="http://schemas.microsoft.com/office/drawing/2014/main" id="{7DFF78C7-EF09-A597-2BC1-19F9C4D8F3CA}"/>
              </a:ext>
            </a:extLst>
          </p:cNvPr>
          <p:cNvPicPr>
            <a:picLocks noChangeAspect="1"/>
          </p:cNvPicPr>
          <p:nvPr/>
        </p:nvPicPr>
        <p:blipFill>
          <a:blip r:embed="rId2"/>
          <a:stretch>
            <a:fillRect/>
          </a:stretch>
        </p:blipFill>
        <p:spPr>
          <a:xfrm>
            <a:off x="838200" y="681037"/>
            <a:ext cx="10515600" cy="5617366"/>
          </a:xfrm>
          <a:prstGeom prst="rect">
            <a:avLst/>
          </a:prstGeom>
        </p:spPr>
      </p:pic>
    </p:spTree>
    <p:extLst>
      <p:ext uri="{BB962C8B-B14F-4D97-AF65-F5344CB8AC3E}">
        <p14:creationId xmlns:p14="http://schemas.microsoft.com/office/powerpoint/2010/main" val="1977285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43F7C3-CD16-DED0-326F-11EF8301B65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FD1FD0B-0874-BDB1-A346-49DCDE0F7B83}"/>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FF1AB204-145F-6ACC-2A49-8D402338E954}"/>
              </a:ext>
            </a:extLst>
          </p:cNvPr>
          <p:cNvSpPr>
            <a:spLocks noGrp="1"/>
          </p:cNvSpPr>
          <p:nvPr>
            <p:ph type="sldNum" sz="quarter" idx="12"/>
          </p:nvPr>
        </p:nvSpPr>
        <p:spPr/>
        <p:txBody>
          <a:bodyPr/>
          <a:lstStyle/>
          <a:p>
            <a:fld id="{1A5952E3-DA43-4FE4-B797-0AD175EBA12D}" type="slidenum">
              <a:rPr lang="es-ES" smtClean="0"/>
              <a:t>38</a:t>
            </a:fld>
            <a:endParaRPr lang="es-ES"/>
          </a:p>
        </p:txBody>
      </p:sp>
      <p:pic>
        <p:nvPicPr>
          <p:cNvPr id="6" name="Imagen 5">
            <a:extLst>
              <a:ext uri="{FF2B5EF4-FFF2-40B4-BE49-F238E27FC236}">
                <a16:creationId xmlns:a16="http://schemas.microsoft.com/office/drawing/2014/main" id="{E8171FEE-9EE3-4B5C-1F1C-61A9F38373E5}"/>
              </a:ext>
            </a:extLst>
          </p:cNvPr>
          <p:cNvPicPr>
            <a:picLocks noChangeAspect="1"/>
          </p:cNvPicPr>
          <p:nvPr/>
        </p:nvPicPr>
        <p:blipFill>
          <a:blip r:embed="rId2"/>
          <a:stretch>
            <a:fillRect/>
          </a:stretch>
        </p:blipFill>
        <p:spPr>
          <a:xfrm>
            <a:off x="423862" y="1825625"/>
            <a:ext cx="11344275" cy="1943100"/>
          </a:xfrm>
          <a:prstGeom prst="rect">
            <a:avLst/>
          </a:prstGeom>
        </p:spPr>
      </p:pic>
      <p:pic>
        <p:nvPicPr>
          <p:cNvPr id="10" name="Imagen 9">
            <a:extLst>
              <a:ext uri="{FF2B5EF4-FFF2-40B4-BE49-F238E27FC236}">
                <a16:creationId xmlns:a16="http://schemas.microsoft.com/office/drawing/2014/main" id="{2FCDD297-45FB-6D17-193F-43D36EE4D1AF}"/>
              </a:ext>
            </a:extLst>
          </p:cNvPr>
          <p:cNvPicPr>
            <a:picLocks noChangeAspect="1"/>
          </p:cNvPicPr>
          <p:nvPr/>
        </p:nvPicPr>
        <p:blipFill>
          <a:blip r:embed="rId3"/>
          <a:stretch>
            <a:fillRect/>
          </a:stretch>
        </p:blipFill>
        <p:spPr>
          <a:xfrm>
            <a:off x="838200" y="4286250"/>
            <a:ext cx="3895725" cy="1552575"/>
          </a:xfrm>
          <a:prstGeom prst="rect">
            <a:avLst/>
          </a:prstGeom>
          <a:ln>
            <a:solidFill>
              <a:schemeClr val="accent1"/>
            </a:solidFill>
          </a:ln>
        </p:spPr>
      </p:pic>
    </p:spTree>
    <p:extLst>
      <p:ext uri="{BB962C8B-B14F-4D97-AF65-F5344CB8AC3E}">
        <p14:creationId xmlns:p14="http://schemas.microsoft.com/office/powerpoint/2010/main" val="858050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5E0F4-4783-493F-306E-8C310E624A6B}"/>
              </a:ext>
            </a:extLst>
          </p:cNvPr>
          <p:cNvSpPr>
            <a:spLocks noGrp="1"/>
          </p:cNvSpPr>
          <p:nvPr>
            <p:ph type="title"/>
          </p:nvPr>
        </p:nvSpPr>
        <p:spPr>
          <a:xfrm>
            <a:off x="838200" y="228589"/>
            <a:ext cx="10515600" cy="1325563"/>
          </a:xfrm>
        </p:spPr>
        <p:txBody>
          <a:bodyPr/>
          <a:lstStyle/>
          <a:p>
            <a:r>
              <a:rPr lang="en-US" dirty="0" err="1"/>
              <a:t>Nodemon</a:t>
            </a:r>
            <a:endParaRPr lang="es-ES" dirty="0"/>
          </a:p>
        </p:txBody>
      </p:sp>
      <p:sp>
        <p:nvSpPr>
          <p:cNvPr id="4" name="Marcador de número de diapositiva 3">
            <a:extLst>
              <a:ext uri="{FF2B5EF4-FFF2-40B4-BE49-F238E27FC236}">
                <a16:creationId xmlns:a16="http://schemas.microsoft.com/office/drawing/2014/main" id="{B111EA80-7C16-27B2-E9E1-5EB373AA3A37}"/>
              </a:ext>
            </a:extLst>
          </p:cNvPr>
          <p:cNvSpPr>
            <a:spLocks noGrp="1"/>
          </p:cNvSpPr>
          <p:nvPr>
            <p:ph type="sldNum" sz="quarter" idx="12"/>
          </p:nvPr>
        </p:nvSpPr>
        <p:spPr/>
        <p:txBody>
          <a:bodyPr/>
          <a:lstStyle/>
          <a:p>
            <a:fld id="{1A5952E3-DA43-4FE4-B797-0AD175EBA12D}" type="slidenum">
              <a:rPr lang="es-ES" smtClean="0"/>
              <a:t>39</a:t>
            </a:fld>
            <a:endParaRPr lang="es-ES"/>
          </a:p>
        </p:txBody>
      </p:sp>
      <p:pic>
        <p:nvPicPr>
          <p:cNvPr id="10" name="Imagen 9">
            <a:extLst>
              <a:ext uri="{FF2B5EF4-FFF2-40B4-BE49-F238E27FC236}">
                <a16:creationId xmlns:a16="http://schemas.microsoft.com/office/drawing/2014/main" id="{C652398D-56B2-B1B9-E556-CEBD7FC0CC11}"/>
              </a:ext>
            </a:extLst>
          </p:cNvPr>
          <p:cNvPicPr>
            <a:picLocks noChangeAspect="1"/>
          </p:cNvPicPr>
          <p:nvPr/>
        </p:nvPicPr>
        <p:blipFill>
          <a:blip r:embed="rId2"/>
          <a:stretch>
            <a:fillRect/>
          </a:stretch>
        </p:blipFill>
        <p:spPr>
          <a:xfrm>
            <a:off x="838200" y="1179775"/>
            <a:ext cx="9474165" cy="5678225"/>
          </a:xfrm>
          <a:prstGeom prst="rect">
            <a:avLst/>
          </a:prstGeom>
        </p:spPr>
      </p:pic>
      <p:pic>
        <p:nvPicPr>
          <p:cNvPr id="12" name="Imagen 11">
            <a:extLst>
              <a:ext uri="{FF2B5EF4-FFF2-40B4-BE49-F238E27FC236}">
                <a16:creationId xmlns:a16="http://schemas.microsoft.com/office/drawing/2014/main" id="{47E90F6D-8B9E-6570-EFFF-72A2771146F8}"/>
              </a:ext>
            </a:extLst>
          </p:cNvPr>
          <p:cNvPicPr>
            <a:picLocks noChangeAspect="1"/>
          </p:cNvPicPr>
          <p:nvPr/>
        </p:nvPicPr>
        <p:blipFill>
          <a:blip r:embed="rId3"/>
          <a:stretch>
            <a:fillRect/>
          </a:stretch>
        </p:blipFill>
        <p:spPr>
          <a:xfrm>
            <a:off x="7986712" y="1554152"/>
            <a:ext cx="3990975" cy="1409700"/>
          </a:xfrm>
          <a:prstGeom prst="rect">
            <a:avLst/>
          </a:prstGeom>
          <a:ln>
            <a:solidFill>
              <a:schemeClr val="accent1"/>
            </a:solidFill>
          </a:ln>
        </p:spPr>
      </p:pic>
    </p:spTree>
    <p:extLst>
      <p:ext uri="{BB962C8B-B14F-4D97-AF65-F5344CB8AC3E}">
        <p14:creationId xmlns:p14="http://schemas.microsoft.com/office/powerpoint/2010/main" val="314888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7A91EB-3462-B76A-1D0A-C7C28E0E10F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517457A-CB78-C611-4A21-E23DFDE0DCD3}"/>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5B285F8-CB2F-693E-AC5D-24D90D386721}"/>
              </a:ext>
            </a:extLst>
          </p:cNvPr>
          <p:cNvSpPr>
            <a:spLocks noGrp="1"/>
          </p:cNvSpPr>
          <p:nvPr>
            <p:ph type="sldNum" sz="quarter" idx="12"/>
          </p:nvPr>
        </p:nvSpPr>
        <p:spPr/>
        <p:txBody>
          <a:bodyPr/>
          <a:lstStyle/>
          <a:p>
            <a:fld id="{1A5952E3-DA43-4FE4-B797-0AD175EBA12D}" type="slidenum">
              <a:rPr lang="es-ES" smtClean="0"/>
              <a:t>4</a:t>
            </a:fld>
            <a:endParaRPr lang="es-ES"/>
          </a:p>
        </p:txBody>
      </p:sp>
      <p:pic>
        <p:nvPicPr>
          <p:cNvPr id="6" name="Imagen 5">
            <a:extLst>
              <a:ext uri="{FF2B5EF4-FFF2-40B4-BE49-F238E27FC236}">
                <a16:creationId xmlns:a16="http://schemas.microsoft.com/office/drawing/2014/main" id="{B28393A3-9305-321D-1FE3-2A7B616FBC03}"/>
              </a:ext>
            </a:extLst>
          </p:cNvPr>
          <p:cNvPicPr>
            <a:picLocks noChangeAspect="1"/>
          </p:cNvPicPr>
          <p:nvPr/>
        </p:nvPicPr>
        <p:blipFill>
          <a:blip r:embed="rId2"/>
          <a:stretch>
            <a:fillRect/>
          </a:stretch>
        </p:blipFill>
        <p:spPr>
          <a:xfrm>
            <a:off x="690562" y="2262187"/>
            <a:ext cx="10810875" cy="2333625"/>
          </a:xfrm>
          <a:prstGeom prst="rect">
            <a:avLst/>
          </a:prstGeom>
        </p:spPr>
      </p:pic>
    </p:spTree>
    <p:extLst>
      <p:ext uri="{BB962C8B-B14F-4D97-AF65-F5344CB8AC3E}">
        <p14:creationId xmlns:p14="http://schemas.microsoft.com/office/powerpoint/2010/main" val="645902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E13A2-0223-8937-E345-8E026A748C4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D36CEC60-3365-A07F-AED1-8D19FD27E1F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F8A4A40-AD9D-44AB-69D1-7EA95F373CB3}"/>
              </a:ext>
            </a:extLst>
          </p:cNvPr>
          <p:cNvSpPr>
            <a:spLocks noGrp="1"/>
          </p:cNvSpPr>
          <p:nvPr>
            <p:ph type="sldNum" sz="quarter" idx="12"/>
          </p:nvPr>
        </p:nvSpPr>
        <p:spPr/>
        <p:txBody>
          <a:bodyPr/>
          <a:lstStyle/>
          <a:p>
            <a:fld id="{1A5952E3-DA43-4FE4-B797-0AD175EBA12D}" type="slidenum">
              <a:rPr lang="es-ES" smtClean="0"/>
              <a:t>40</a:t>
            </a:fld>
            <a:endParaRPr lang="es-ES"/>
          </a:p>
        </p:txBody>
      </p:sp>
      <p:pic>
        <p:nvPicPr>
          <p:cNvPr id="6" name="Imagen 5">
            <a:extLst>
              <a:ext uri="{FF2B5EF4-FFF2-40B4-BE49-F238E27FC236}">
                <a16:creationId xmlns:a16="http://schemas.microsoft.com/office/drawing/2014/main" id="{638D382D-FCCD-9DDB-4D97-6255E37ABD0C}"/>
              </a:ext>
            </a:extLst>
          </p:cNvPr>
          <p:cNvPicPr>
            <a:picLocks noChangeAspect="1"/>
          </p:cNvPicPr>
          <p:nvPr/>
        </p:nvPicPr>
        <p:blipFill>
          <a:blip r:embed="rId2"/>
          <a:stretch>
            <a:fillRect/>
          </a:stretch>
        </p:blipFill>
        <p:spPr>
          <a:xfrm>
            <a:off x="0" y="1163845"/>
            <a:ext cx="12192000" cy="4530310"/>
          </a:xfrm>
          <a:prstGeom prst="rect">
            <a:avLst/>
          </a:prstGeom>
        </p:spPr>
      </p:pic>
    </p:spTree>
    <p:extLst>
      <p:ext uri="{BB962C8B-B14F-4D97-AF65-F5344CB8AC3E}">
        <p14:creationId xmlns:p14="http://schemas.microsoft.com/office/powerpoint/2010/main" val="559954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2CB140-BF4A-31FB-2E9E-171FFF918C6C}"/>
              </a:ext>
            </a:extLst>
          </p:cNvPr>
          <p:cNvSpPr>
            <a:spLocks noGrp="1"/>
          </p:cNvSpPr>
          <p:nvPr>
            <p:ph idx="1"/>
          </p:nvPr>
        </p:nvSpPr>
        <p:spPr>
          <a:xfrm>
            <a:off x="838200" y="1524000"/>
            <a:ext cx="10515600" cy="4652963"/>
          </a:xfrm>
        </p:spPr>
        <p:txBody>
          <a:bodyPr>
            <a:normAutofit lnSpcReduction="10000"/>
          </a:bodyPr>
          <a:lstStyle/>
          <a:p>
            <a:pPr marL="0" indent="0">
              <a:buNone/>
            </a:pPr>
            <a:r>
              <a:rPr lang="en-US" dirty="0"/>
              <a:t>Vamos a </a:t>
            </a:r>
            <a:r>
              <a:rPr lang="en-US" dirty="0" err="1"/>
              <a:t>crear</a:t>
            </a:r>
            <a:r>
              <a:rPr lang="en-US" dirty="0"/>
              <a:t> </a:t>
            </a:r>
            <a:r>
              <a:rPr lang="en-US" dirty="0" err="1"/>
              <a:t>otra</a:t>
            </a:r>
            <a:r>
              <a:rPr lang="en-US" dirty="0"/>
              <a:t> </a:t>
            </a:r>
            <a:r>
              <a:rPr lang="en-US" dirty="0" err="1"/>
              <a:t>ruta</a:t>
            </a:r>
            <a:r>
              <a:rPr lang="en-US" dirty="0"/>
              <a:t> con </a:t>
            </a:r>
            <a:r>
              <a:rPr lang="en-US" dirty="0" err="1"/>
              <a:t>el</a:t>
            </a:r>
            <a:r>
              <a:rPr lang="en-US" dirty="0"/>
              <a:t> </a:t>
            </a:r>
            <a:r>
              <a:rPr lang="en-US" dirty="0" err="1"/>
              <a:t>mismo</a:t>
            </a:r>
            <a:r>
              <a:rPr lang="en-US" dirty="0"/>
              <a:t> </a:t>
            </a:r>
            <a:r>
              <a:rPr lang="en-US" dirty="0" err="1"/>
              <a:t>método</a:t>
            </a:r>
            <a:r>
              <a:rPr lang="en-US" dirty="0"/>
              <a:t> http GET . En </a:t>
            </a:r>
            <a:r>
              <a:rPr lang="en-US" dirty="0" err="1"/>
              <a:t>este</a:t>
            </a:r>
            <a:r>
              <a:rPr lang="en-US" dirty="0"/>
              <a:t> </a:t>
            </a:r>
            <a:r>
              <a:rPr lang="en-US" dirty="0" err="1"/>
              <a:t>caso</a:t>
            </a:r>
            <a:r>
              <a:rPr lang="en-US" dirty="0"/>
              <a:t> </a:t>
            </a:r>
            <a:r>
              <a:rPr lang="en-US" dirty="0" err="1"/>
              <a:t>en</a:t>
            </a:r>
            <a:r>
              <a:rPr lang="en-US" dirty="0"/>
              <a:t> </a:t>
            </a:r>
            <a:r>
              <a:rPr lang="en-US" dirty="0" err="1"/>
              <a:t>lugar</a:t>
            </a:r>
            <a:r>
              <a:rPr lang="en-US" dirty="0"/>
              <a:t> de ser la </a:t>
            </a:r>
            <a:r>
              <a:rPr lang="en-US" dirty="0" err="1"/>
              <a:t>página</a:t>
            </a:r>
            <a:r>
              <a:rPr lang="en-US" dirty="0"/>
              <a:t> principal </a:t>
            </a:r>
            <a:r>
              <a:rPr lang="en-US" dirty="0" err="1"/>
              <a:t>va</a:t>
            </a:r>
            <a:r>
              <a:rPr lang="en-US" dirty="0"/>
              <a:t> a ser ‘/</a:t>
            </a:r>
            <a:r>
              <a:rPr lang="en-US" dirty="0" err="1"/>
              <a:t>cursos</a:t>
            </a:r>
            <a:r>
              <a:rPr lang="en-US" dirty="0"/>
              <a:t>’.</a:t>
            </a:r>
          </a:p>
          <a:p>
            <a:pPr marL="0" indent="0">
              <a:buNone/>
            </a:pPr>
            <a:endParaRPr lang="en-US" dirty="0"/>
          </a:p>
          <a:p>
            <a:pPr marL="0" indent="0">
              <a:buNone/>
            </a:pPr>
            <a:r>
              <a:rPr lang="es-ES" b="0" dirty="0" err="1">
                <a:effectLst/>
                <a:latin typeface="Consolas" panose="020B0609020204030204" pitchFamily="49" charset="0"/>
              </a:rPr>
              <a:t>app.get</a:t>
            </a:r>
            <a:r>
              <a:rPr lang="es-ES" b="0" dirty="0">
                <a:effectLst/>
                <a:latin typeface="Consolas" panose="020B0609020204030204" pitchFamily="49" charset="0"/>
              </a:rPr>
              <a:t>('/cursos',(</a:t>
            </a:r>
            <a:r>
              <a:rPr lang="es-ES" b="0" dirty="0" err="1">
                <a:effectLst/>
                <a:latin typeface="Consolas" panose="020B0609020204030204" pitchFamily="49" charset="0"/>
              </a:rPr>
              <a:t>req,res</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res.send</a:t>
            </a:r>
            <a:r>
              <a:rPr lang="es-ES" b="0" dirty="0">
                <a:effectLst/>
                <a:latin typeface="Consolas" panose="020B0609020204030204" pitchFamily="49" charset="0"/>
              </a:rPr>
              <a:t>(</a:t>
            </a:r>
            <a:r>
              <a:rPr lang="es-ES" b="0" dirty="0" err="1">
                <a:effectLst/>
                <a:latin typeface="Consolas" panose="020B0609020204030204" pitchFamily="49" charset="0"/>
              </a:rPr>
              <a:t>infoCursos</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a:t>
            </a:r>
          </a:p>
          <a:p>
            <a:pPr marL="0" indent="0">
              <a:buNone/>
            </a:pPr>
            <a:endParaRPr lang="es-ES" dirty="0">
              <a:latin typeface="Consolas" panose="020B0609020204030204" pitchFamily="49" charset="0"/>
            </a:endParaRPr>
          </a:p>
          <a:p>
            <a:pPr marL="0" indent="0" algn="just">
              <a:buNone/>
            </a:pPr>
            <a:r>
              <a:rPr lang="es-ES" dirty="0"/>
              <a:t>Como estamos solicitando los cursos en general vamos a enviar </a:t>
            </a:r>
            <a:r>
              <a:rPr lang="es-ES" dirty="0" err="1"/>
              <a:t>infoCursos</a:t>
            </a:r>
            <a:r>
              <a:rPr lang="es-ES" dirty="0"/>
              <a:t>. De esta forma podemos visualizar todos los cursos en el navegador , teniendo en cuenta que lo que se envía es un objeto.</a:t>
            </a:r>
          </a:p>
          <a:p>
            <a:pPr marL="0" indent="0">
              <a:buNone/>
            </a:pPr>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B67BB1AD-FEF4-109C-F949-FCC6320349B6}"/>
              </a:ext>
            </a:extLst>
          </p:cNvPr>
          <p:cNvSpPr>
            <a:spLocks noGrp="1"/>
          </p:cNvSpPr>
          <p:nvPr>
            <p:ph type="sldNum" sz="quarter" idx="12"/>
          </p:nvPr>
        </p:nvSpPr>
        <p:spPr/>
        <p:txBody>
          <a:bodyPr/>
          <a:lstStyle/>
          <a:p>
            <a:fld id="{1A5952E3-DA43-4FE4-B797-0AD175EBA12D}" type="slidenum">
              <a:rPr lang="es-ES" smtClean="0"/>
              <a:t>41</a:t>
            </a:fld>
            <a:endParaRPr lang="es-ES"/>
          </a:p>
        </p:txBody>
      </p:sp>
      <p:sp>
        <p:nvSpPr>
          <p:cNvPr id="5" name="Título 12">
            <a:extLst>
              <a:ext uri="{FF2B5EF4-FFF2-40B4-BE49-F238E27FC236}">
                <a16:creationId xmlns:a16="http://schemas.microsoft.com/office/drawing/2014/main" id="{3A5ED19B-D927-D25B-3C8C-F01412C08696}"/>
              </a:ext>
            </a:extLst>
          </p:cNvPr>
          <p:cNvSpPr>
            <a:spLocks noGrp="1"/>
          </p:cNvSpPr>
          <p:nvPr>
            <p:ph type="title"/>
          </p:nvPr>
        </p:nvSpPr>
        <p:spPr>
          <a:xfrm>
            <a:off x="838200" y="365125"/>
            <a:ext cx="10515600" cy="1158875"/>
          </a:xfrm>
        </p:spPr>
        <p:txBody>
          <a:bodyPr/>
          <a:lstStyle/>
          <a:p>
            <a:r>
              <a:rPr lang="en-US" dirty="0"/>
              <a:t>/</a:t>
            </a:r>
            <a:r>
              <a:rPr lang="en-US" dirty="0" err="1"/>
              <a:t>cursos</a:t>
            </a:r>
            <a:endParaRPr lang="es-ES" dirty="0"/>
          </a:p>
        </p:txBody>
      </p:sp>
    </p:spTree>
    <p:extLst>
      <p:ext uri="{BB962C8B-B14F-4D97-AF65-F5344CB8AC3E}">
        <p14:creationId xmlns:p14="http://schemas.microsoft.com/office/powerpoint/2010/main" val="1654916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7B2FDE-8991-E5CE-A8C8-76A388B1026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DBB9BAB-FC51-980C-22B5-7D22960104BD}"/>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07424E52-E5B0-7C29-728C-8CF841D61CEC}"/>
              </a:ext>
            </a:extLst>
          </p:cNvPr>
          <p:cNvSpPr>
            <a:spLocks noGrp="1"/>
          </p:cNvSpPr>
          <p:nvPr>
            <p:ph type="sldNum" sz="quarter" idx="12"/>
          </p:nvPr>
        </p:nvSpPr>
        <p:spPr/>
        <p:txBody>
          <a:bodyPr/>
          <a:lstStyle/>
          <a:p>
            <a:fld id="{1A5952E3-DA43-4FE4-B797-0AD175EBA12D}" type="slidenum">
              <a:rPr lang="es-ES" smtClean="0"/>
              <a:t>42</a:t>
            </a:fld>
            <a:endParaRPr lang="es-ES"/>
          </a:p>
        </p:txBody>
      </p:sp>
      <p:pic>
        <p:nvPicPr>
          <p:cNvPr id="8" name="Imagen 7">
            <a:extLst>
              <a:ext uri="{FF2B5EF4-FFF2-40B4-BE49-F238E27FC236}">
                <a16:creationId xmlns:a16="http://schemas.microsoft.com/office/drawing/2014/main" id="{701A0623-9F1B-CF71-E474-A32BA0543141}"/>
              </a:ext>
            </a:extLst>
          </p:cNvPr>
          <p:cNvPicPr>
            <a:picLocks noChangeAspect="1"/>
          </p:cNvPicPr>
          <p:nvPr/>
        </p:nvPicPr>
        <p:blipFill>
          <a:blip r:embed="rId3"/>
          <a:stretch>
            <a:fillRect/>
          </a:stretch>
        </p:blipFill>
        <p:spPr>
          <a:xfrm>
            <a:off x="838200" y="158750"/>
            <a:ext cx="4438650" cy="6334125"/>
          </a:xfrm>
          <a:prstGeom prst="rect">
            <a:avLst/>
          </a:prstGeom>
          <a:ln>
            <a:solidFill>
              <a:schemeClr val="accent1"/>
            </a:solidFill>
          </a:ln>
        </p:spPr>
      </p:pic>
      <p:pic>
        <p:nvPicPr>
          <p:cNvPr id="10" name="Imagen 9">
            <a:extLst>
              <a:ext uri="{FF2B5EF4-FFF2-40B4-BE49-F238E27FC236}">
                <a16:creationId xmlns:a16="http://schemas.microsoft.com/office/drawing/2014/main" id="{E2E04605-F6B4-5B3E-D39A-68E5240F051A}"/>
              </a:ext>
            </a:extLst>
          </p:cNvPr>
          <p:cNvPicPr>
            <a:picLocks noChangeAspect="1"/>
          </p:cNvPicPr>
          <p:nvPr/>
        </p:nvPicPr>
        <p:blipFill>
          <a:blip r:embed="rId4"/>
          <a:stretch>
            <a:fillRect/>
          </a:stretch>
        </p:blipFill>
        <p:spPr>
          <a:xfrm>
            <a:off x="6096000" y="2639219"/>
            <a:ext cx="3543300" cy="3333750"/>
          </a:xfrm>
          <a:prstGeom prst="rect">
            <a:avLst/>
          </a:prstGeom>
          <a:ln>
            <a:solidFill>
              <a:schemeClr val="accent1"/>
            </a:solidFill>
          </a:ln>
        </p:spPr>
      </p:pic>
    </p:spTree>
    <p:extLst>
      <p:ext uri="{BB962C8B-B14F-4D97-AF65-F5344CB8AC3E}">
        <p14:creationId xmlns:p14="http://schemas.microsoft.com/office/powerpoint/2010/main" val="1847614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D8F06D-740A-44B9-D941-9A3214995CCB}"/>
              </a:ext>
            </a:extLst>
          </p:cNvPr>
          <p:cNvSpPr>
            <a:spLocks noGrp="1"/>
          </p:cNvSpPr>
          <p:nvPr>
            <p:ph type="title"/>
          </p:nvPr>
        </p:nvSpPr>
        <p:spPr/>
        <p:txBody>
          <a:bodyPr/>
          <a:lstStyle/>
          <a:p>
            <a:r>
              <a:rPr lang="en-US" dirty="0"/>
              <a:t>Si </a:t>
            </a:r>
            <a:r>
              <a:rPr lang="en-US" dirty="0" err="1"/>
              <a:t>queremos</a:t>
            </a:r>
            <a:r>
              <a:rPr lang="en-US" dirty="0"/>
              <a:t> </a:t>
            </a:r>
            <a:r>
              <a:rPr lang="en-US" dirty="0" err="1"/>
              <a:t>convertir</a:t>
            </a:r>
            <a:r>
              <a:rPr lang="en-US" dirty="0"/>
              <a:t> a </a:t>
            </a:r>
            <a:r>
              <a:rPr lang="en-US" dirty="0" err="1"/>
              <a:t>formato</a:t>
            </a:r>
            <a:r>
              <a:rPr lang="en-US" dirty="0"/>
              <a:t> Json</a:t>
            </a:r>
            <a:endParaRPr lang="es-ES" dirty="0"/>
          </a:p>
        </p:txBody>
      </p:sp>
      <p:sp>
        <p:nvSpPr>
          <p:cNvPr id="3" name="Marcador de contenido 2">
            <a:extLst>
              <a:ext uri="{FF2B5EF4-FFF2-40B4-BE49-F238E27FC236}">
                <a16:creationId xmlns:a16="http://schemas.microsoft.com/office/drawing/2014/main" id="{45618849-AE03-4F83-0421-48FC85089FEE}"/>
              </a:ext>
            </a:extLst>
          </p:cNvPr>
          <p:cNvSpPr>
            <a:spLocks noGrp="1"/>
          </p:cNvSpPr>
          <p:nvPr>
            <p:ph idx="1"/>
          </p:nvPr>
        </p:nvSpPr>
        <p:spPr>
          <a:xfrm>
            <a:off x="838200" y="2187574"/>
            <a:ext cx="10515600" cy="4351338"/>
          </a:xfrm>
        </p:spPr>
        <p:txBody>
          <a:bodyPr/>
          <a:lstStyle/>
          <a:p>
            <a:pPr marL="0" indent="0">
              <a:buNone/>
            </a:pPr>
            <a:r>
              <a:rPr lang="es-ES" b="0" dirty="0" err="1">
                <a:effectLst/>
                <a:latin typeface="Consolas" panose="020B0609020204030204" pitchFamily="49" charset="0"/>
              </a:rPr>
              <a:t>app.get</a:t>
            </a:r>
            <a:r>
              <a:rPr lang="es-ES" b="0" dirty="0">
                <a:effectLst/>
                <a:latin typeface="Consolas" panose="020B0609020204030204" pitchFamily="49" charset="0"/>
              </a:rPr>
              <a:t>('/cursos',(</a:t>
            </a:r>
            <a:r>
              <a:rPr lang="es-ES" b="0" dirty="0" err="1">
                <a:effectLst/>
                <a:latin typeface="Consolas" panose="020B0609020204030204" pitchFamily="49" charset="0"/>
              </a:rPr>
              <a:t>req,res</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res.send</a:t>
            </a:r>
            <a:r>
              <a:rPr lang="es-ES" b="0" dirty="0">
                <a:effectLst/>
                <a:latin typeface="Consolas" panose="020B0609020204030204" pitchFamily="49" charset="0"/>
              </a:rPr>
              <a:t>(</a:t>
            </a:r>
            <a:r>
              <a:rPr lang="es-ES" b="0" dirty="0" err="1">
                <a:effectLst/>
                <a:latin typeface="Consolas" panose="020B0609020204030204" pitchFamily="49" charset="0"/>
              </a:rPr>
              <a:t>JSON.stringify</a:t>
            </a:r>
            <a:r>
              <a:rPr lang="es-ES" b="0" dirty="0">
                <a:effectLst/>
                <a:latin typeface="Consolas" panose="020B0609020204030204" pitchFamily="49" charset="0"/>
              </a:rPr>
              <a:t>(</a:t>
            </a:r>
            <a:r>
              <a:rPr lang="es-ES" b="0" dirty="0" err="1">
                <a:effectLst/>
                <a:latin typeface="Consolas" panose="020B0609020204030204" pitchFamily="49" charset="0"/>
              </a:rPr>
              <a:t>infoCursos</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a:t>
            </a:r>
          </a:p>
          <a:p>
            <a:pPr marL="0" indent="0">
              <a:buNone/>
            </a:pPr>
            <a:endParaRPr lang="es-ES" dirty="0">
              <a:latin typeface="Consolas" panose="020B0609020204030204" pitchFamily="49" charset="0"/>
            </a:endParaRPr>
          </a:p>
          <a:p>
            <a:pPr marL="0" indent="0">
              <a:buNone/>
            </a:pPr>
            <a:endParaRPr lang="es-ES" b="0" dirty="0">
              <a:effectLst/>
              <a:latin typeface="Consolas" panose="020B0609020204030204" pitchFamily="49" charset="0"/>
            </a:endParaRPr>
          </a:p>
          <a:p>
            <a:pPr marL="0" indent="0">
              <a:buNone/>
            </a:pPr>
            <a:endParaRPr lang="es-ES" dirty="0"/>
          </a:p>
        </p:txBody>
      </p:sp>
      <p:sp>
        <p:nvSpPr>
          <p:cNvPr id="4" name="Marcador de número de diapositiva 3">
            <a:extLst>
              <a:ext uri="{FF2B5EF4-FFF2-40B4-BE49-F238E27FC236}">
                <a16:creationId xmlns:a16="http://schemas.microsoft.com/office/drawing/2014/main" id="{C057A520-5C99-C923-A6CC-B95C6C7F272B}"/>
              </a:ext>
            </a:extLst>
          </p:cNvPr>
          <p:cNvSpPr>
            <a:spLocks noGrp="1"/>
          </p:cNvSpPr>
          <p:nvPr>
            <p:ph type="sldNum" sz="quarter" idx="12"/>
          </p:nvPr>
        </p:nvSpPr>
        <p:spPr/>
        <p:txBody>
          <a:bodyPr/>
          <a:lstStyle/>
          <a:p>
            <a:fld id="{1A5952E3-DA43-4FE4-B797-0AD175EBA12D}" type="slidenum">
              <a:rPr lang="es-ES" smtClean="0"/>
              <a:t>43</a:t>
            </a:fld>
            <a:endParaRPr lang="es-ES"/>
          </a:p>
        </p:txBody>
      </p:sp>
      <p:pic>
        <p:nvPicPr>
          <p:cNvPr id="6" name="Imagen 5">
            <a:extLst>
              <a:ext uri="{FF2B5EF4-FFF2-40B4-BE49-F238E27FC236}">
                <a16:creationId xmlns:a16="http://schemas.microsoft.com/office/drawing/2014/main" id="{7C708836-BDEB-B286-886A-BA2981BEDAB5}"/>
              </a:ext>
            </a:extLst>
          </p:cNvPr>
          <p:cNvPicPr>
            <a:picLocks noChangeAspect="1"/>
          </p:cNvPicPr>
          <p:nvPr/>
        </p:nvPicPr>
        <p:blipFill>
          <a:blip r:embed="rId3"/>
          <a:stretch>
            <a:fillRect/>
          </a:stretch>
        </p:blipFill>
        <p:spPr>
          <a:xfrm>
            <a:off x="0" y="4525290"/>
            <a:ext cx="12192000" cy="1524978"/>
          </a:xfrm>
          <a:prstGeom prst="rect">
            <a:avLst/>
          </a:prstGeom>
          <a:ln>
            <a:solidFill>
              <a:schemeClr val="accent1"/>
            </a:solidFill>
          </a:ln>
        </p:spPr>
      </p:pic>
    </p:spTree>
    <p:extLst>
      <p:ext uri="{BB962C8B-B14F-4D97-AF65-F5344CB8AC3E}">
        <p14:creationId xmlns:p14="http://schemas.microsoft.com/office/powerpoint/2010/main" val="1428872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046DF1-1268-E3BB-AE1F-9B0E94E166D3}"/>
              </a:ext>
            </a:extLst>
          </p:cNvPr>
          <p:cNvSpPr>
            <a:spLocks noGrp="1"/>
          </p:cNvSpPr>
          <p:nvPr>
            <p:ph type="title"/>
          </p:nvPr>
        </p:nvSpPr>
        <p:spPr/>
        <p:txBody>
          <a:bodyPr/>
          <a:lstStyle/>
          <a:p>
            <a:r>
              <a:rPr lang="en-US" dirty="0"/>
              <a:t>/</a:t>
            </a:r>
            <a:r>
              <a:rPr lang="en-US" dirty="0" err="1"/>
              <a:t>cursos</a:t>
            </a:r>
            <a:r>
              <a:rPr lang="en-US" dirty="0"/>
              <a:t>/</a:t>
            </a:r>
            <a:r>
              <a:rPr lang="en-US" dirty="0" err="1"/>
              <a:t>programacion</a:t>
            </a:r>
            <a:r>
              <a:rPr lang="en-US" dirty="0"/>
              <a:t> </a:t>
            </a:r>
            <a:endParaRPr lang="es-ES" dirty="0"/>
          </a:p>
        </p:txBody>
      </p:sp>
      <p:sp>
        <p:nvSpPr>
          <p:cNvPr id="3" name="Marcador de contenido 2">
            <a:extLst>
              <a:ext uri="{FF2B5EF4-FFF2-40B4-BE49-F238E27FC236}">
                <a16:creationId xmlns:a16="http://schemas.microsoft.com/office/drawing/2014/main" id="{FBAE19FC-8623-6EB7-E3D1-CD55F740EB2D}"/>
              </a:ext>
            </a:extLst>
          </p:cNvPr>
          <p:cNvSpPr>
            <a:spLocks noGrp="1"/>
          </p:cNvSpPr>
          <p:nvPr>
            <p:ph idx="1"/>
          </p:nvPr>
        </p:nvSpPr>
        <p:spPr>
          <a:xfrm>
            <a:off x="838200" y="1825625"/>
            <a:ext cx="10953750" cy="4351338"/>
          </a:xfrm>
        </p:spPr>
        <p:txBody>
          <a:bodyPr/>
          <a:lstStyle/>
          <a:p>
            <a:pPr marL="0" indent="0">
              <a:buNone/>
            </a:pPr>
            <a:r>
              <a:rPr lang="es-ES" dirty="0"/>
              <a:t>Vamos a crear una ruta para obtener solamente los cursos de programación solamente.</a:t>
            </a:r>
          </a:p>
          <a:p>
            <a:pPr marL="0" indent="0">
              <a:buNone/>
            </a:pPr>
            <a:endParaRPr lang="es-ES" dirty="0">
              <a:latin typeface="Consolas" panose="020B0609020204030204" pitchFamily="49" charset="0"/>
            </a:endParaRPr>
          </a:p>
          <a:p>
            <a:pPr marL="0" indent="0">
              <a:buNone/>
            </a:pPr>
            <a:r>
              <a:rPr lang="es-ES" b="0" dirty="0" err="1">
                <a:effectLst/>
                <a:latin typeface="Consolas" panose="020B0609020204030204" pitchFamily="49" charset="0"/>
              </a:rPr>
              <a:t>app.get</a:t>
            </a:r>
            <a:r>
              <a:rPr lang="es-ES" b="0" dirty="0">
                <a:effectLst/>
                <a:latin typeface="Consolas" panose="020B0609020204030204" pitchFamily="49" charset="0"/>
              </a:rPr>
              <a:t>('/cursos/</a:t>
            </a:r>
            <a:r>
              <a:rPr lang="es-ES" b="0" dirty="0" err="1">
                <a:effectLst/>
                <a:latin typeface="Consolas" panose="020B0609020204030204" pitchFamily="49" charset="0"/>
              </a:rPr>
              <a:t>programacion</a:t>
            </a:r>
            <a:r>
              <a:rPr lang="es-ES" b="0" dirty="0">
                <a:effectLst/>
                <a:latin typeface="Consolas" panose="020B0609020204030204" pitchFamily="49" charset="0"/>
              </a:rPr>
              <a:t>',(</a:t>
            </a:r>
            <a:r>
              <a:rPr lang="es-ES" b="0" dirty="0" err="1">
                <a:effectLst/>
                <a:latin typeface="Consolas" panose="020B0609020204030204" pitchFamily="49" charset="0"/>
              </a:rPr>
              <a:t>req,res</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res.send</a:t>
            </a:r>
            <a:r>
              <a:rPr lang="es-ES" b="0" dirty="0">
                <a:effectLst/>
                <a:latin typeface="Consolas" panose="020B0609020204030204" pitchFamily="49" charset="0"/>
              </a:rPr>
              <a:t>(</a:t>
            </a:r>
            <a:r>
              <a:rPr lang="es-ES" b="0" dirty="0" err="1">
                <a:effectLst/>
                <a:latin typeface="Consolas" panose="020B0609020204030204" pitchFamily="49" charset="0"/>
              </a:rPr>
              <a:t>JSON.stringify</a:t>
            </a:r>
            <a:r>
              <a:rPr lang="es-ES" b="0" dirty="0">
                <a:effectLst/>
                <a:latin typeface="Consolas" panose="020B0609020204030204" pitchFamily="49" charset="0"/>
              </a:rPr>
              <a:t>(</a:t>
            </a:r>
            <a:r>
              <a:rPr lang="es-ES" b="0" dirty="0" err="1">
                <a:effectLst/>
                <a:latin typeface="Consolas" panose="020B0609020204030204" pitchFamily="49" charset="0"/>
              </a:rPr>
              <a:t>infoCursos.programacion</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3A0907DE-52E1-97AB-1A2E-0CC764DB7650}"/>
              </a:ext>
            </a:extLst>
          </p:cNvPr>
          <p:cNvSpPr>
            <a:spLocks noGrp="1"/>
          </p:cNvSpPr>
          <p:nvPr>
            <p:ph type="sldNum" sz="quarter" idx="12"/>
          </p:nvPr>
        </p:nvSpPr>
        <p:spPr/>
        <p:txBody>
          <a:bodyPr/>
          <a:lstStyle/>
          <a:p>
            <a:fld id="{1A5952E3-DA43-4FE4-B797-0AD175EBA12D}" type="slidenum">
              <a:rPr lang="es-ES" smtClean="0"/>
              <a:t>44</a:t>
            </a:fld>
            <a:endParaRPr lang="es-ES"/>
          </a:p>
        </p:txBody>
      </p:sp>
      <p:pic>
        <p:nvPicPr>
          <p:cNvPr id="10" name="Imagen 9">
            <a:extLst>
              <a:ext uri="{FF2B5EF4-FFF2-40B4-BE49-F238E27FC236}">
                <a16:creationId xmlns:a16="http://schemas.microsoft.com/office/drawing/2014/main" id="{6A878996-C20E-3854-2DD2-C91F89BF8B91}"/>
              </a:ext>
            </a:extLst>
          </p:cNvPr>
          <p:cNvPicPr>
            <a:picLocks noChangeAspect="1"/>
          </p:cNvPicPr>
          <p:nvPr/>
        </p:nvPicPr>
        <p:blipFill>
          <a:blip r:embed="rId3"/>
          <a:stretch>
            <a:fillRect/>
          </a:stretch>
        </p:blipFill>
        <p:spPr>
          <a:xfrm>
            <a:off x="0" y="5026882"/>
            <a:ext cx="12192000" cy="1285018"/>
          </a:xfrm>
          <a:prstGeom prst="rect">
            <a:avLst/>
          </a:prstGeom>
          <a:ln>
            <a:solidFill>
              <a:schemeClr val="accent1"/>
            </a:solidFill>
          </a:ln>
        </p:spPr>
      </p:pic>
    </p:spTree>
    <p:extLst>
      <p:ext uri="{BB962C8B-B14F-4D97-AF65-F5344CB8AC3E}">
        <p14:creationId xmlns:p14="http://schemas.microsoft.com/office/powerpoint/2010/main" val="1525079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8D05E0D-9963-3F22-F0EE-53A44F21C003}"/>
              </a:ext>
            </a:extLst>
          </p:cNvPr>
          <p:cNvSpPr>
            <a:spLocks noGrp="1"/>
          </p:cNvSpPr>
          <p:nvPr>
            <p:ph idx="1"/>
          </p:nvPr>
        </p:nvSpPr>
        <p:spPr>
          <a:xfrm>
            <a:off x="838200" y="990600"/>
            <a:ext cx="10515600" cy="5186363"/>
          </a:xfrm>
        </p:spPr>
        <p:txBody>
          <a:bodyPr/>
          <a:lstStyle/>
          <a:p>
            <a:pPr marL="0" indent="0">
              <a:buNone/>
            </a:pPr>
            <a:r>
              <a:rPr lang="es-ES" dirty="0"/>
              <a:t>Si intentamos obtener cursos de matemáticas por ejemplo, vemos este error, ya que no lo hemos implementado todavía.</a:t>
            </a:r>
          </a:p>
          <a:p>
            <a:pPr marL="0" indent="0">
              <a:buNone/>
            </a:pPr>
            <a:endParaRPr lang="es-ES" dirty="0"/>
          </a:p>
        </p:txBody>
      </p:sp>
      <p:sp>
        <p:nvSpPr>
          <p:cNvPr id="4" name="Marcador de número de diapositiva 3">
            <a:extLst>
              <a:ext uri="{FF2B5EF4-FFF2-40B4-BE49-F238E27FC236}">
                <a16:creationId xmlns:a16="http://schemas.microsoft.com/office/drawing/2014/main" id="{56723514-F2AB-F4EE-943A-6AE8B85EEA6B}"/>
              </a:ext>
            </a:extLst>
          </p:cNvPr>
          <p:cNvSpPr>
            <a:spLocks noGrp="1"/>
          </p:cNvSpPr>
          <p:nvPr>
            <p:ph type="sldNum" sz="quarter" idx="12"/>
          </p:nvPr>
        </p:nvSpPr>
        <p:spPr/>
        <p:txBody>
          <a:bodyPr/>
          <a:lstStyle/>
          <a:p>
            <a:fld id="{1A5952E3-DA43-4FE4-B797-0AD175EBA12D}" type="slidenum">
              <a:rPr lang="es-ES" smtClean="0"/>
              <a:t>45</a:t>
            </a:fld>
            <a:endParaRPr lang="es-ES"/>
          </a:p>
        </p:txBody>
      </p:sp>
      <p:pic>
        <p:nvPicPr>
          <p:cNvPr id="8" name="Imagen 7">
            <a:extLst>
              <a:ext uri="{FF2B5EF4-FFF2-40B4-BE49-F238E27FC236}">
                <a16:creationId xmlns:a16="http://schemas.microsoft.com/office/drawing/2014/main" id="{4BA21AAA-ECDF-22D0-0DD0-98705A03B601}"/>
              </a:ext>
            </a:extLst>
          </p:cNvPr>
          <p:cNvPicPr>
            <a:picLocks noChangeAspect="1"/>
          </p:cNvPicPr>
          <p:nvPr/>
        </p:nvPicPr>
        <p:blipFill>
          <a:blip r:embed="rId2"/>
          <a:stretch>
            <a:fillRect/>
          </a:stretch>
        </p:blipFill>
        <p:spPr>
          <a:xfrm>
            <a:off x="838200" y="2143458"/>
            <a:ext cx="8058150" cy="2571083"/>
          </a:xfrm>
          <a:prstGeom prst="rect">
            <a:avLst/>
          </a:prstGeom>
          <a:ln>
            <a:solidFill>
              <a:schemeClr val="accent1"/>
            </a:solidFill>
          </a:ln>
        </p:spPr>
      </p:pic>
    </p:spTree>
    <p:extLst>
      <p:ext uri="{BB962C8B-B14F-4D97-AF65-F5344CB8AC3E}">
        <p14:creationId xmlns:p14="http://schemas.microsoft.com/office/powerpoint/2010/main" val="3013011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63DC5E-04D3-A76C-3C39-B7FC14641E8E}"/>
              </a:ext>
            </a:extLst>
          </p:cNvPr>
          <p:cNvSpPr>
            <a:spLocks noGrp="1"/>
          </p:cNvSpPr>
          <p:nvPr>
            <p:ph type="title"/>
          </p:nvPr>
        </p:nvSpPr>
        <p:spPr/>
        <p:txBody>
          <a:bodyPr/>
          <a:lstStyle/>
          <a:p>
            <a:r>
              <a:rPr lang="en-US" dirty="0"/>
              <a:t>/</a:t>
            </a:r>
            <a:r>
              <a:rPr lang="en-US" dirty="0" err="1"/>
              <a:t>cursos</a:t>
            </a:r>
            <a:r>
              <a:rPr lang="en-US" dirty="0"/>
              <a:t>/</a:t>
            </a:r>
            <a:r>
              <a:rPr lang="en-US" dirty="0" err="1"/>
              <a:t>matematicas</a:t>
            </a:r>
            <a:r>
              <a:rPr lang="en-US" dirty="0"/>
              <a:t> </a:t>
            </a:r>
            <a:endParaRPr lang="es-ES" dirty="0"/>
          </a:p>
        </p:txBody>
      </p:sp>
      <p:sp>
        <p:nvSpPr>
          <p:cNvPr id="3" name="Marcador de contenido 2">
            <a:extLst>
              <a:ext uri="{FF2B5EF4-FFF2-40B4-BE49-F238E27FC236}">
                <a16:creationId xmlns:a16="http://schemas.microsoft.com/office/drawing/2014/main" id="{3C9D260F-2EA3-2B62-D6B8-CB6D92604DB1}"/>
              </a:ext>
            </a:extLst>
          </p:cNvPr>
          <p:cNvSpPr>
            <a:spLocks noGrp="1"/>
          </p:cNvSpPr>
          <p:nvPr>
            <p:ph idx="1"/>
          </p:nvPr>
        </p:nvSpPr>
        <p:spPr/>
        <p:txBody>
          <a:bodyPr/>
          <a:lstStyle/>
          <a:p>
            <a:pPr marL="0" indent="0">
              <a:buNone/>
            </a:pPr>
            <a:endParaRPr lang="es-ES" b="0" dirty="0">
              <a:effectLst/>
              <a:latin typeface="Consolas" panose="020B0609020204030204" pitchFamily="49" charset="0"/>
            </a:endParaRPr>
          </a:p>
          <a:p>
            <a:pPr marL="0" indent="0">
              <a:buNone/>
            </a:pPr>
            <a:r>
              <a:rPr lang="es-ES" b="0" dirty="0" err="1">
                <a:effectLst/>
                <a:latin typeface="Consolas" panose="020B0609020204030204" pitchFamily="49" charset="0"/>
              </a:rPr>
              <a:t>app.get</a:t>
            </a:r>
            <a:r>
              <a:rPr lang="es-ES" b="0" dirty="0">
                <a:effectLst/>
                <a:latin typeface="Consolas" panose="020B0609020204030204" pitchFamily="49" charset="0"/>
              </a:rPr>
              <a:t>('/cursos/</a:t>
            </a:r>
            <a:r>
              <a:rPr lang="es-ES" b="0" dirty="0" err="1">
                <a:effectLst/>
                <a:latin typeface="Consolas" panose="020B0609020204030204" pitchFamily="49" charset="0"/>
              </a:rPr>
              <a:t>matematicas</a:t>
            </a:r>
            <a:r>
              <a:rPr lang="es-ES" b="0" dirty="0">
                <a:effectLst/>
                <a:latin typeface="Consolas" panose="020B0609020204030204" pitchFamily="49" charset="0"/>
              </a:rPr>
              <a:t>',(</a:t>
            </a:r>
            <a:r>
              <a:rPr lang="es-ES" b="0" dirty="0" err="1">
                <a:effectLst/>
                <a:latin typeface="Consolas" panose="020B0609020204030204" pitchFamily="49" charset="0"/>
              </a:rPr>
              <a:t>req,res</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a:t>
            </a:r>
            <a:r>
              <a:rPr lang="es-ES" b="0" dirty="0" err="1">
                <a:effectLst/>
                <a:latin typeface="Consolas" panose="020B0609020204030204" pitchFamily="49" charset="0"/>
              </a:rPr>
              <a:t>res.send</a:t>
            </a:r>
            <a:r>
              <a:rPr lang="es-ES" b="0" dirty="0">
                <a:effectLst/>
                <a:latin typeface="Consolas" panose="020B0609020204030204" pitchFamily="49" charset="0"/>
              </a:rPr>
              <a:t>(</a:t>
            </a:r>
            <a:r>
              <a:rPr lang="es-ES" b="0" dirty="0" err="1">
                <a:effectLst/>
                <a:latin typeface="Consolas" panose="020B0609020204030204" pitchFamily="49" charset="0"/>
              </a:rPr>
              <a:t>JSON.stringify</a:t>
            </a:r>
            <a:r>
              <a:rPr lang="es-ES" b="0" dirty="0">
                <a:effectLst/>
                <a:latin typeface="Consolas" panose="020B0609020204030204" pitchFamily="49" charset="0"/>
              </a:rPr>
              <a:t>(</a:t>
            </a:r>
            <a:r>
              <a:rPr lang="es-ES" b="0" dirty="0" err="1">
                <a:effectLst/>
                <a:latin typeface="Consolas" panose="020B0609020204030204" pitchFamily="49" charset="0"/>
              </a:rPr>
              <a:t>infoCursos.matematicas</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a:t>
            </a:r>
          </a:p>
          <a:p>
            <a:br>
              <a:rPr lang="es-ES" b="0" dirty="0">
                <a:solidFill>
                  <a:srgbClr val="CCCCCC"/>
                </a:solidFill>
                <a:effectLst/>
                <a:latin typeface="Consolas" panose="020B0609020204030204" pitchFamily="49" charset="0"/>
              </a:rPr>
            </a:br>
            <a:endParaRPr lang="es-ES" b="0" dirty="0">
              <a:solidFill>
                <a:srgbClr val="CCCCCC"/>
              </a:solidFill>
              <a:effectLst/>
              <a:latin typeface="Consolas" panose="020B0609020204030204" pitchFamily="49" charset="0"/>
            </a:endParaRPr>
          </a:p>
          <a:p>
            <a:pPr marL="0" indent="0">
              <a:buNone/>
            </a:pPr>
            <a:endParaRPr lang="es-ES" dirty="0"/>
          </a:p>
        </p:txBody>
      </p:sp>
      <p:sp>
        <p:nvSpPr>
          <p:cNvPr id="4" name="Marcador de número de diapositiva 3">
            <a:extLst>
              <a:ext uri="{FF2B5EF4-FFF2-40B4-BE49-F238E27FC236}">
                <a16:creationId xmlns:a16="http://schemas.microsoft.com/office/drawing/2014/main" id="{06B1F351-80E6-ABA1-6532-D98C22A213E5}"/>
              </a:ext>
            </a:extLst>
          </p:cNvPr>
          <p:cNvSpPr>
            <a:spLocks noGrp="1"/>
          </p:cNvSpPr>
          <p:nvPr>
            <p:ph type="sldNum" sz="quarter" idx="12"/>
          </p:nvPr>
        </p:nvSpPr>
        <p:spPr/>
        <p:txBody>
          <a:bodyPr/>
          <a:lstStyle/>
          <a:p>
            <a:fld id="{1A5952E3-DA43-4FE4-B797-0AD175EBA12D}" type="slidenum">
              <a:rPr lang="es-ES" smtClean="0"/>
              <a:t>46</a:t>
            </a:fld>
            <a:endParaRPr lang="es-ES"/>
          </a:p>
        </p:txBody>
      </p:sp>
      <p:pic>
        <p:nvPicPr>
          <p:cNvPr id="6" name="Imagen 5">
            <a:extLst>
              <a:ext uri="{FF2B5EF4-FFF2-40B4-BE49-F238E27FC236}">
                <a16:creationId xmlns:a16="http://schemas.microsoft.com/office/drawing/2014/main" id="{F5B0710C-33FE-6A44-4287-48065BEAADBC}"/>
              </a:ext>
            </a:extLst>
          </p:cNvPr>
          <p:cNvPicPr>
            <a:picLocks noChangeAspect="1"/>
          </p:cNvPicPr>
          <p:nvPr/>
        </p:nvPicPr>
        <p:blipFill>
          <a:blip r:embed="rId3"/>
          <a:stretch>
            <a:fillRect/>
          </a:stretch>
        </p:blipFill>
        <p:spPr>
          <a:xfrm>
            <a:off x="0" y="4576861"/>
            <a:ext cx="12192000" cy="1600102"/>
          </a:xfrm>
          <a:prstGeom prst="rect">
            <a:avLst/>
          </a:prstGeom>
          <a:ln>
            <a:solidFill>
              <a:schemeClr val="accent1"/>
            </a:solidFill>
          </a:ln>
        </p:spPr>
      </p:pic>
    </p:spTree>
    <p:extLst>
      <p:ext uri="{BB962C8B-B14F-4D97-AF65-F5344CB8AC3E}">
        <p14:creationId xmlns:p14="http://schemas.microsoft.com/office/powerpoint/2010/main" val="3397152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9486C7EF-3586-840E-7E37-D6324C020F94}"/>
              </a:ext>
            </a:extLst>
          </p:cNvPr>
          <p:cNvSpPr>
            <a:spLocks noGrp="1"/>
          </p:cNvSpPr>
          <p:nvPr>
            <p:ph type="title"/>
          </p:nvPr>
        </p:nvSpPr>
        <p:spPr/>
        <p:txBody>
          <a:bodyPr/>
          <a:lstStyle/>
          <a:p>
            <a:r>
              <a:rPr lang="en-US" dirty="0"/>
              <a:t>Ruta /</a:t>
            </a:r>
            <a:r>
              <a:rPr lang="en-US" dirty="0" err="1"/>
              <a:t>api</a:t>
            </a:r>
            <a:r>
              <a:rPr lang="en-US" dirty="0"/>
              <a:t>/</a:t>
            </a:r>
            <a:r>
              <a:rPr lang="en-US" dirty="0" err="1"/>
              <a:t>cursos</a:t>
            </a:r>
            <a:endParaRPr lang="es-ES" dirty="0"/>
          </a:p>
        </p:txBody>
      </p:sp>
      <p:sp>
        <p:nvSpPr>
          <p:cNvPr id="3" name="Marcador de contenido 2">
            <a:extLst>
              <a:ext uri="{FF2B5EF4-FFF2-40B4-BE49-F238E27FC236}">
                <a16:creationId xmlns:a16="http://schemas.microsoft.com/office/drawing/2014/main" id="{6D8AA187-5373-081F-CE21-6604E16CF408}"/>
              </a:ext>
            </a:extLst>
          </p:cNvPr>
          <p:cNvSpPr>
            <a:spLocks noGrp="1"/>
          </p:cNvSpPr>
          <p:nvPr>
            <p:ph idx="1"/>
          </p:nvPr>
        </p:nvSpPr>
        <p:spPr>
          <a:xfrm>
            <a:off x="838200" y="1825625"/>
            <a:ext cx="10515600" cy="4351338"/>
          </a:xfrm>
        </p:spPr>
        <p:txBody>
          <a:bodyPr/>
          <a:lstStyle/>
          <a:p>
            <a:pPr algn="just"/>
            <a:r>
              <a:rPr lang="en-US" dirty="0"/>
              <a:t>Es </a:t>
            </a:r>
            <a:r>
              <a:rPr lang="en-US" dirty="0" err="1"/>
              <a:t>común</a:t>
            </a:r>
            <a:r>
              <a:rPr lang="en-US" dirty="0"/>
              <a:t> que </a:t>
            </a:r>
            <a:r>
              <a:rPr lang="en-US" dirty="0" err="1"/>
              <a:t>los</a:t>
            </a:r>
            <a:r>
              <a:rPr lang="en-US" dirty="0"/>
              <a:t> </a:t>
            </a:r>
            <a:r>
              <a:rPr lang="en-US" dirty="0" err="1"/>
              <a:t>desarrolladores</a:t>
            </a:r>
            <a:r>
              <a:rPr lang="en-US" dirty="0"/>
              <a:t> </a:t>
            </a:r>
            <a:r>
              <a:rPr lang="en-US" dirty="0" err="1"/>
              <a:t>escriban</a:t>
            </a:r>
            <a:r>
              <a:rPr lang="en-US" dirty="0"/>
              <a:t> </a:t>
            </a:r>
            <a:r>
              <a:rPr lang="en-US" dirty="0" err="1"/>
              <a:t>expl</a:t>
            </a:r>
            <a:r>
              <a:rPr lang="es-ES" dirty="0" err="1"/>
              <a:t>ícitamente</a:t>
            </a:r>
            <a:r>
              <a:rPr lang="es-ES" dirty="0"/>
              <a:t> </a:t>
            </a:r>
            <a:r>
              <a:rPr lang="en-US" dirty="0"/>
              <a:t>la palabra </a:t>
            </a:r>
            <a:r>
              <a:rPr lang="en-US" dirty="0" err="1"/>
              <a:t>api</a:t>
            </a:r>
            <a:r>
              <a:rPr lang="en-US" dirty="0"/>
              <a:t> </a:t>
            </a:r>
            <a:r>
              <a:rPr lang="en-US" dirty="0" err="1"/>
              <a:t>como</a:t>
            </a:r>
            <a:r>
              <a:rPr lang="en-US" dirty="0"/>
              <a:t> </a:t>
            </a:r>
            <a:r>
              <a:rPr lang="en-US" dirty="0" err="1"/>
              <a:t>parte</a:t>
            </a:r>
            <a:r>
              <a:rPr lang="en-US" dirty="0"/>
              <a:t> de la URL o </a:t>
            </a:r>
            <a:r>
              <a:rPr lang="en-US" dirty="0" err="1"/>
              <a:t>como</a:t>
            </a:r>
            <a:r>
              <a:rPr lang="en-US" dirty="0"/>
              <a:t> un </a:t>
            </a:r>
            <a:r>
              <a:rPr lang="en-US" dirty="0" err="1"/>
              <a:t>subdominio</a:t>
            </a:r>
            <a:r>
              <a:rPr lang="en-US" dirty="0"/>
              <a:t>. Luego </a:t>
            </a:r>
            <a:r>
              <a:rPr lang="en-US" dirty="0" err="1"/>
              <a:t>tenemos</a:t>
            </a:r>
            <a:r>
              <a:rPr lang="en-US" dirty="0"/>
              <a:t>  </a:t>
            </a:r>
            <a:r>
              <a:rPr lang="en-US" dirty="0" err="1"/>
              <a:t>una</a:t>
            </a:r>
            <a:r>
              <a:rPr lang="en-US" dirty="0"/>
              <a:t> </a:t>
            </a:r>
            <a:r>
              <a:rPr lang="en-US" dirty="0" err="1"/>
              <a:t>funci</a:t>
            </a:r>
            <a:r>
              <a:rPr lang="es-ES" dirty="0" err="1"/>
              <a:t>ón</a:t>
            </a:r>
            <a:r>
              <a:rPr lang="es-ES" dirty="0"/>
              <a:t> que va a tomar la solicitud y la respuesta.</a:t>
            </a:r>
          </a:p>
          <a:p>
            <a:pPr algn="just"/>
            <a:r>
              <a:rPr lang="es-ES" dirty="0"/>
              <a:t>Como estamos solicitando los cursos en general vamos a enviar </a:t>
            </a:r>
            <a:r>
              <a:rPr lang="es-ES" dirty="0" err="1"/>
              <a:t>infoCursos</a:t>
            </a:r>
            <a:r>
              <a:rPr lang="es-ES" dirty="0"/>
              <a:t>.</a:t>
            </a:r>
          </a:p>
          <a:p>
            <a:endParaRPr lang="es-ES" dirty="0"/>
          </a:p>
        </p:txBody>
      </p:sp>
      <p:sp>
        <p:nvSpPr>
          <p:cNvPr id="4" name="Marcador de número de diapositiva 3">
            <a:extLst>
              <a:ext uri="{FF2B5EF4-FFF2-40B4-BE49-F238E27FC236}">
                <a16:creationId xmlns:a16="http://schemas.microsoft.com/office/drawing/2014/main" id="{C9547415-E74B-FF34-0DA1-A83E011565BE}"/>
              </a:ext>
            </a:extLst>
          </p:cNvPr>
          <p:cNvSpPr>
            <a:spLocks noGrp="1"/>
          </p:cNvSpPr>
          <p:nvPr>
            <p:ph type="sldNum" sz="quarter" idx="12"/>
          </p:nvPr>
        </p:nvSpPr>
        <p:spPr>
          <a:xfrm>
            <a:off x="8610600" y="6356350"/>
            <a:ext cx="2743200" cy="365125"/>
          </a:xfrm>
        </p:spPr>
        <p:txBody>
          <a:bodyPr/>
          <a:lstStyle/>
          <a:p>
            <a:fld id="{1A5952E3-DA43-4FE4-B797-0AD175EBA12D}" type="slidenum">
              <a:rPr lang="es-ES" smtClean="0"/>
              <a:pPr/>
              <a:t>47</a:t>
            </a:fld>
            <a:endParaRPr lang="es-ES"/>
          </a:p>
        </p:txBody>
      </p:sp>
      <p:pic>
        <p:nvPicPr>
          <p:cNvPr id="8" name="Imagen 7">
            <a:extLst>
              <a:ext uri="{FF2B5EF4-FFF2-40B4-BE49-F238E27FC236}">
                <a16:creationId xmlns:a16="http://schemas.microsoft.com/office/drawing/2014/main" id="{B0BCF3CB-D4D2-6EA7-3E7E-8799D64C5648}"/>
              </a:ext>
            </a:extLst>
          </p:cNvPr>
          <p:cNvPicPr>
            <a:picLocks noChangeAspect="1"/>
          </p:cNvPicPr>
          <p:nvPr/>
        </p:nvPicPr>
        <p:blipFill>
          <a:blip r:embed="rId3"/>
          <a:stretch>
            <a:fillRect/>
          </a:stretch>
        </p:blipFill>
        <p:spPr>
          <a:xfrm>
            <a:off x="1009649" y="4343305"/>
            <a:ext cx="5886451" cy="1147858"/>
          </a:xfrm>
          <a:prstGeom prst="rect">
            <a:avLst/>
          </a:prstGeom>
        </p:spPr>
      </p:pic>
    </p:spTree>
    <p:extLst>
      <p:ext uri="{BB962C8B-B14F-4D97-AF65-F5344CB8AC3E}">
        <p14:creationId xmlns:p14="http://schemas.microsoft.com/office/powerpoint/2010/main" val="3156420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B25192-ED38-98A6-CEE8-A1BED447887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2BF4B28-AA71-71ED-14FB-964D9A103589}"/>
              </a:ext>
            </a:extLst>
          </p:cNvPr>
          <p:cNvSpPr>
            <a:spLocks noGrp="1"/>
          </p:cNvSpPr>
          <p:nvPr>
            <p:ph idx="1"/>
          </p:nvPr>
        </p:nvSpPr>
        <p:spPr>
          <a:xfrm>
            <a:off x="838200" y="4762915"/>
            <a:ext cx="10515600" cy="1729960"/>
          </a:xfrm>
        </p:spPr>
        <p:txBody>
          <a:bodyPr/>
          <a:lstStyle/>
          <a:p>
            <a:pPr marL="0" indent="0">
              <a:buNone/>
            </a:pPr>
            <a:r>
              <a:rPr lang="en-US" dirty="0">
                <a:solidFill>
                  <a:srgbClr val="FF0000"/>
                </a:solidFill>
              </a:rPr>
              <a:t>Ya </a:t>
            </a:r>
            <a:r>
              <a:rPr lang="en-US" dirty="0" err="1">
                <a:solidFill>
                  <a:srgbClr val="FF0000"/>
                </a:solidFill>
              </a:rPr>
              <a:t>tenemos</a:t>
            </a:r>
            <a:r>
              <a:rPr lang="en-US" dirty="0">
                <a:solidFill>
                  <a:srgbClr val="FF0000"/>
                </a:solidFill>
              </a:rPr>
              <a:t> las </a:t>
            </a:r>
            <a:r>
              <a:rPr lang="en-US" dirty="0" err="1">
                <a:solidFill>
                  <a:srgbClr val="FF0000"/>
                </a:solidFill>
              </a:rPr>
              <a:t>rutas</a:t>
            </a:r>
            <a:r>
              <a:rPr lang="en-US" dirty="0">
                <a:solidFill>
                  <a:srgbClr val="FF0000"/>
                </a:solidFill>
              </a:rPr>
              <a:t> </a:t>
            </a:r>
            <a:r>
              <a:rPr lang="en-US" dirty="0" err="1">
                <a:solidFill>
                  <a:srgbClr val="FF0000"/>
                </a:solidFill>
              </a:rPr>
              <a:t>básicas</a:t>
            </a:r>
            <a:r>
              <a:rPr lang="en-US" dirty="0">
                <a:solidFill>
                  <a:srgbClr val="FF0000"/>
                </a:solidFill>
              </a:rPr>
              <a:t> de la API que </a:t>
            </a:r>
            <a:r>
              <a:rPr lang="en-US" dirty="0" err="1">
                <a:solidFill>
                  <a:srgbClr val="FF0000"/>
                </a:solidFill>
              </a:rPr>
              <a:t>vamos</a:t>
            </a:r>
            <a:r>
              <a:rPr lang="en-US" dirty="0">
                <a:solidFill>
                  <a:srgbClr val="FF0000"/>
                </a:solidFill>
              </a:rPr>
              <a:t> a </a:t>
            </a:r>
            <a:r>
              <a:rPr lang="en-US" dirty="0" err="1">
                <a:solidFill>
                  <a:srgbClr val="FF0000"/>
                </a:solidFill>
              </a:rPr>
              <a:t>crear</a:t>
            </a:r>
            <a:r>
              <a:rPr lang="en-US" dirty="0">
                <a:solidFill>
                  <a:srgbClr val="FF0000"/>
                </a:solidFill>
              </a:rPr>
              <a:t>.</a:t>
            </a:r>
            <a:endParaRPr lang="es-ES" dirty="0">
              <a:solidFill>
                <a:srgbClr val="FF0000"/>
              </a:solidFill>
            </a:endParaRPr>
          </a:p>
        </p:txBody>
      </p:sp>
      <p:sp>
        <p:nvSpPr>
          <p:cNvPr id="4" name="Marcador de número de diapositiva 3">
            <a:extLst>
              <a:ext uri="{FF2B5EF4-FFF2-40B4-BE49-F238E27FC236}">
                <a16:creationId xmlns:a16="http://schemas.microsoft.com/office/drawing/2014/main" id="{1E38DB9A-A4A7-4AC6-2344-6A4134968635}"/>
              </a:ext>
            </a:extLst>
          </p:cNvPr>
          <p:cNvSpPr>
            <a:spLocks noGrp="1"/>
          </p:cNvSpPr>
          <p:nvPr>
            <p:ph type="sldNum" sz="quarter" idx="12"/>
          </p:nvPr>
        </p:nvSpPr>
        <p:spPr/>
        <p:txBody>
          <a:bodyPr/>
          <a:lstStyle/>
          <a:p>
            <a:fld id="{1A5952E3-DA43-4FE4-B797-0AD175EBA12D}" type="slidenum">
              <a:rPr lang="es-ES" smtClean="0"/>
              <a:t>48</a:t>
            </a:fld>
            <a:endParaRPr lang="es-ES"/>
          </a:p>
        </p:txBody>
      </p:sp>
      <p:pic>
        <p:nvPicPr>
          <p:cNvPr id="6" name="Imagen 5">
            <a:extLst>
              <a:ext uri="{FF2B5EF4-FFF2-40B4-BE49-F238E27FC236}">
                <a16:creationId xmlns:a16="http://schemas.microsoft.com/office/drawing/2014/main" id="{B76B67A5-4BEE-97E8-209D-E20F26E187D0}"/>
              </a:ext>
            </a:extLst>
          </p:cNvPr>
          <p:cNvPicPr>
            <a:picLocks noChangeAspect="1"/>
          </p:cNvPicPr>
          <p:nvPr/>
        </p:nvPicPr>
        <p:blipFill>
          <a:blip r:embed="rId2"/>
          <a:stretch>
            <a:fillRect/>
          </a:stretch>
        </p:blipFill>
        <p:spPr>
          <a:xfrm>
            <a:off x="0" y="1425159"/>
            <a:ext cx="12192000" cy="2756316"/>
          </a:xfrm>
          <a:prstGeom prst="rect">
            <a:avLst/>
          </a:prstGeom>
          <a:ln>
            <a:solidFill>
              <a:schemeClr val="accent1"/>
            </a:solidFill>
          </a:ln>
        </p:spPr>
      </p:pic>
    </p:spTree>
    <p:extLst>
      <p:ext uri="{BB962C8B-B14F-4D97-AF65-F5344CB8AC3E}">
        <p14:creationId xmlns:p14="http://schemas.microsoft.com/office/powerpoint/2010/main" val="1177747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52245A-BF29-A5E7-07EC-86FE4B09607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B4DE2C0-DEAA-DB5B-EB7E-4346186B9E8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DBF0474-2A81-958B-FD45-A1363288BA90}"/>
              </a:ext>
            </a:extLst>
          </p:cNvPr>
          <p:cNvSpPr>
            <a:spLocks noGrp="1"/>
          </p:cNvSpPr>
          <p:nvPr>
            <p:ph type="sldNum" sz="quarter" idx="12"/>
          </p:nvPr>
        </p:nvSpPr>
        <p:spPr/>
        <p:txBody>
          <a:bodyPr/>
          <a:lstStyle/>
          <a:p>
            <a:fld id="{1A5952E3-DA43-4FE4-B797-0AD175EBA12D}" type="slidenum">
              <a:rPr lang="es-ES" smtClean="0"/>
              <a:t>49</a:t>
            </a:fld>
            <a:endParaRPr lang="es-ES"/>
          </a:p>
        </p:txBody>
      </p:sp>
      <p:graphicFrame>
        <p:nvGraphicFramePr>
          <p:cNvPr id="5" name="Objeto 4">
            <a:extLst>
              <a:ext uri="{FF2B5EF4-FFF2-40B4-BE49-F238E27FC236}">
                <a16:creationId xmlns:a16="http://schemas.microsoft.com/office/drawing/2014/main" id="{37E6AC50-B67A-2650-E538-97090438B1C9}"/>
              </a:ext>
            </a:extLst>
          </p:cNvPr>
          <p:cNvGraphicFramePr>
            <a:graphicFrameLocks noChangeAspect="1"/>
          </p:cNvGraphicFramePr>
          <p:nvPr>
            <p:extLst>
              <p:ext uri="{D42A27DB-BD31-4B8C-83A1-F6EECF244321}">
                <p14:modId xmlns:p14="http://schemas.microsoft.com/office/powerpoint/2010/main" val="239838924"/>
              </p:ext>
            </p:extLst>
          </p:nvPr>
        </p:nvGraphicFramePr>
        <p:xfrm>
          <a:off x="0" y="1117600"/>
          <a:ext cx="12192000" cy="4619625"/>
        </p:xfrm>
        <a:graphic>
          <a:graphicData uri="http://schemas.openxmlformats.org/presentationml/2006/ole">
            <mc:AlternateContent xmlns:mc="http://schemas.openxmlformats.org/markup-compatibility/2006">
              <mc:Choice xmlns:v="urn:schemas-microsoft-com:vml" Requires="v">
                <p:oleObj name="Imagen de mapa de bits" r:id="rId3" imgW="12192120" imgH="4619520" progId="Paint.Picture">
                  <p:embed/>
                </p:oleObj>
              </mc:Choice>
              <mc:Fallback>
                <p:oleObj name="Imagen de mapa de bits" r:id="rId3" imgW="12192120" imgH="4619520" progId="Paint.Picture">
                  <p:embed/>
                  <p:pic>
                    <p:nvPicPr>
                      <p:cNvPr id="0" name=""/>
                      <p:cNvPicPr/>
                      <p:nvPr/>
                    </p:nvPicPr>
                    <p:blipFill>
                      <a:blip r:embed="rId4"/>
                      <a:stretch>
                        <a:fillRect/>
                      </a:stretch>
                    </p:blipFill>
                    <p:spPr>
                      <a:xfrm>
                        <a:off x="0" y="1117600"/>
                        <a:ext cx="12192000" cy="4619625"/>
                      </a:xfrm>
                      <a:prstGeom prst="rect">
                        <a:avLst/>
                      </a:prstGeom>
                    </p:spPr>
                  </p:pic>
                </p:oleObj>
              </mc:Fallback>
            </mc:AlternateContent>
          </a:graphicData>
        </a:graphic>
      </p:graphicFrame>
    </p:spTree>
    <p:extLst>
      <p:ext uri="{BB962C8B-B14F-4D97-AF65-F5344CB8AC3E}">
        <p14:creationId xmlns:p14="http://schemas.microsoft.com/office/powerpoint/2010/main" val="189739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4C555B-E7BA-DFDE-9EC3-137D345CAFF5}"/>
              </a:ext>
            </a:extLst>
          </p:cNvPr>
          <p:cNvSpPr>
            <a:spLocks noGrp="1"/>
          </p:cNvSpPr>
          <p:nvPr>
            <p:ph type="title"/>
          </p:nvPr>
        </p:nvSpPr>
        <p:spPr/>
        <p:txBody>
          <a:bodyPr/>
          <a:lstStyle/>
          <a:p>
            <a:r>
              <a:rPr lang="es-ES" dirty="0"/>
              <a:t>Características</a:t>
            </a:r>
          </a:p>
        </p:txBody>
      </p:sp>
      <p:sp>
        <p:nvSpPr>
          <p:cNvPr id="3" name="Marcador de contenido 2">
            <a:extLst>
              <a:ext uri="{FF2B5EF4-FFF2-40B4-BE49-F238E27FC236}">
                <a16:creationId xmlns:a16="http://schemas.microsoft.com/office/drawing/2014/main" id="{CB9CCBFF-924F-B5F5-54A6-A316A47FE186}"/>
              </a:ext>
            </a:extLst>
          </p:cNvPr>
          <p:cNvSpPr>
            <a:spLocks noGrp="1"/>
          </p:cNvSpPr>
          <p:nvPr>
            <p:ph idx="1"/>
          </p:nvPr>
        </p:nvSpPr>
        <p:spPr/>
        <p:txBody>
          <a:bodyPr/>
          <a:lstStyle/>
          <a:p>
            <a:pPr algn="just"/>
            <a:r>
              <a:rPr lang="es-ES" dirty="0"/>
              <a:t>Express ofrece un mecanismo de </a:t>
            </a:r>
            <a:r>
              <a:rPr lang="es-ES" b="1" dirty="0" err="1"/>
              <a:t>routing</a:t>
            </a:r>
            <a:r>
              <a:rPr lang="es-ES" dirty="0"/>
              <a:t>  mucho más fácil que con </a:t>
            </a:r>
            <a:r>
              <a:rPr lang="es-ES" dirty="0" err="1"/>
              <a:t>node</a:t>
            </a:r>
            <a:r>
              <a:rPr lang="es-ES" dirty="0"/>
              <a:t>, ya que </a:t>
            </a:r>
            <a:r>
              <a:rPr lang="es-ES" dirty="0" err="1"/>
              <a:t>node</a:t>
            </a:r>
            <a:r>
              <a:rPr lang="es-ES" dirty="0"/>
              <a:t> tenemos muchos condicionales y formas de manejar los verbos http. Ahora con Express va a ser mucho más fácil organizar nuestro código.</a:t>
            </a:r>
          </a:p>
          <a:p>
            <a:r>
              <a:rPr lang="es-ES" dirty="0"/>
              <a:t>Al igual que </a:t>
            </a:r>
            <a:r>
              <a:rPr lang="es-ES" dirty="0" err="1"/>
              <a:t>node</a:t>
            </a:r>
            <a:r>
              <a:rPr lang="es-ES" dirty="0"/>
              <a:t> está enfocado a alto rendimiento para responder a las solicitudes del cliente.</a:t>
            </a:r>
          </a:p>
          <a:p>
            <a:pPr algn="just"/>
            <a:r>
              <a:rPr lang="es-ES" dirty="0"/>
              <a:t>Express nos permite desarrollar aplicaciones de </a:t>
            </a:r>
            <a:r>
              <a:rPr lang="es-ES" dirty="0" err="1"/>
              <a:t>node</a:t>
            </a:r>
            <a:r>
              <a:rPr lang="es-ES" dirty="0"/>
              <a:t> más rápidamente con un código mas conciso.</a:t>
            </a:r>
          </a:p>
          <a:p>
            <a:pPr marL="0" indent="0">
              <a:buNone/>
            </a:pPr>
            <a:endParaRPr lang="es-ES" dirty="0"/>
          </a:p>
        </p:txBody>
      </p:sp>
      <p:sp>
        <p:nvSpPr>
          <p:cNvPr id="4" name="Marcador de número de diapositiva 3">
            <a:extLst>
              <a:ext uri="{FF2B5EF4-FFF2-40B4-BE49-F238E27FC236}">
                <a16:creationId xmlns:a16="http://schemas.microsoft.com/office/drawing/2014/main" id="{4EF6AD76-3498-4FFF-F9B0-D8C3A46D9FC4}"/>
              </a:ext>
            </a:extLst>
          </p:cNvPr>
          <p:cNvSpPr>
            <a:spLocks noGrp="1"/>
          </p:cNvSpPr>
          <p:nvPr>
            <p:ph type="sldNum" sz="quarter" idx="12"/>
          </p:nvPr>
        </p:nvSpPr>
        <p:spPr/>
        <p:txBody>
          <a:bodyPr/>
          <a:lstStyle/>
          <a:p>
            <a:fld id="{1A5952E3-DA43-4FE4-B797-0AD175EBA12D}" type="slidenum">
              <a:rPr lang="es-ES" smtClean="0"/>
              <a:t>5</a:t>
            </a:fld>
            <a:endParaRPr lang="es-ES"/>
          </a:p>
        </p:txBody>
      </p:sp>
    </p:spTree>
    <p:extLst>
      <p:ext uri="{BB962C8B-B14F-4D97-AF65-F5344CB8AC3E}">
        <p14:creationId xmlns:p14="http://schemas.microsoft.com/office/powerpoint/2010/main" val="1020858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C111C5-ED33-FACC-49A3-7D4C741A806A}"/>
              </a:ext>
            </a:extLst>
          </p:cNvPr>
          <p:cNvSpPr>
            <a:spLocks noGrp="1"/>
          </p:cNvSpPr>
          <p:nvPr>
            <p:ph type="title"/>
          </p:nvPr>
        </p:nvSpPr>
        <p:spPr/>
        <p:txBody>
          <a:bodyPr>
            <a:normAutofit/>
          </a:bodyPr>
          <a:lstStyle/>
          <a:p>
            <a:r>
              <a:rPr lang="es-ES" sz="3600" dirty="0"/>
              <a:t>¿Cómo implementar una ruta para obtener los cursos de programación de cada lenguaje de programación?</a:t>
            </a:r>
          </a:p>
        </p:txBody>
      </p:sp>
      <p:sp>
        <p:nvSpPr>
          <p:cNvPr id="4" name="Marcador de número de diapositiva 3">
            <a:extLst>
              <a:ext uri="{FF2B5EF4-FFF2-40B4-BE49-F238E27FC236}">
                <a16:creationId xmlns:a16="http://schemas.microsoft.com/office/drawing/2014/main" id="{6A885E8F-B596-E3F3-66A3-009DD3EECD23}"/>
              </a:ext>
            </a:extLst>
          </p:cNvPr>
          <p:cNvSpPr>
            <a:spLocks noGrp="1"/>
          </p:cNvSpPr>
          <p:nvPr>
            <p:ph type="sldNum" sz="quarter" idx="12"/>
          </p:nvPr>
        </p:nvSpPr>
        <p:spPr/>
        <p:txBody>
          <a:bodyPr/>
          <a:lstStyle/>
          <a:p>
            <a:fld id="{1A5952E3-DA43-4FE4-B797-0AD175EBA12D}" type="slidenum">
              <a:rPr lang="es-ES" smtClean="0"/>
              <a:t>50</a:t>
            </a:fld>
            <a:endParaRPr lang="es-ES"/>
          </a:p>
        </p:txBody>
      </p:sp>
      <p:sp>
        <p:nvSpPr>
          <p:cNvPr id="5" name="Rectángulo 4">
            <a:extLst>
              <a:ext uri="{FF2B5EF4-FFF2-40B4-BE49-F238E27FC236}">
                <a16:creationId xmlns:a16="http://schemas.microsoft.com/office/drawing/2014/main" id="{59255F5B-ACB0-6AD2-FE14-091C38A19782}"/>
              </a:ext>
            </a:extLst>
          </p:cNvPr>
          <p:cNvSpPr/>
          <p:nvPr/>
        </p:nvSpPr>
        <p:spPr>
          <a:xfrm>
            <a:off x="1028700" y="2437210"/>
            <a:ext cx="2838450" cy="7429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800" dirty="0"/>
              <a:t>Parámetros URL </a:t>
            </a:r>
          </a:p>
        </p:txBody>
      </p:sp>
      <p:sp>
        <p:nvSpPr>
          <p:cNvPr id="7" name="Marcador de contenido 6">
            <a:extLst>
              <a:ext uri="{FF2B5EF4-FFF2-40B4-BE49-F238E27FC236}">
                <a16:creationId xmlns:a16="http://schemas.microsoft.com/office/drawing/2014/main" id="{C6FF9856-442F-6F54-7C87-4A6C3CB801C3}"/>
              </a:ext>
            </a:extLst>
          </p:cNvPr>
          <p:cNvSpPr>
            <a:spLocks noGrp="1"/>
          </p:cNvSpPr>
          <p:nvPr>
            <p:ph idx="1"/>
          </p:nvPr>
        </p:nvSpPr>
        <p:spPr>
          <a:xfrm>
            <a:off x="838200" y="3589736"/>
            <a:ext cx="10896600" cy="1120378"/>
          </a:xfrm>
        </p:spPr>
        <p:txBody>
          <a:bodyPr>
            <a:normAutofit/>
          </a:bodyPr>
          <a:lstStyle/>
          <a:p>
            <a:pPr marL="0" indent="0">
              <a:buNone/>
            </a:pPr>
            <a:r>
              <a:rPr lang="es-ES" dirty="0"/>
              <a:t>Estos parámetros nos permiten generalizar el tipo de valor que queremos buscar , en este caso el lenguaje de programación.</a:t>
            </a:r>
          </a:p>
        </p:txBody>
      </p:sp>
    </p:spTree>
    <p:extLst>
      <p:ext uri="{BB962C8B-B14F-4D97-AF65-F5344CB8AC3E}">
        <p14:creationId xmlns:p14="http://schemas.microsoft.com/office/powerpoint/2010/main" val="390018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FF0AA648-F1CE-16A4-BF56-48C4BEDD055A}"/>
              </a:ext>
            </a:extLst>
          </p:cNvPr>
          <p:cNvPicPr>
            <a:picLocks noGrp="1" noChangeAspect="1"/>
          </p:cNvPicPr>
          <p:nvPr>
            <p:ph idx="1"/>
          </p:nvPr>
        </p:nvPicPr>
        <p:blipFill>
          <a:blip r:embed="rId3"/>
          <a:stretch>
            <a:fillRect/>
          </a:stretch>
        </p:blipFill>
        <p:spPr>
          <a:xfrm>
            <a:off x="828585" y="915194"/>
            <a:ext cx="10534830" cy="2228056"/>
          </a:xfrm>
        </p:spPr>
      </p:pic>
      <p:sp>
        <p:nvSpPr>
          <p:cNvPr id="4" name="Marcador de número de diapositiva 3">
            <a:extLst>
              <a:ext uri="{FF2B5EF4-FFF2-40B4-BE49-F238E27FC236}">
                <a16:creationId xmlns:a16="http://schemas.microsoft.com/office/drawing/2014/main" id="{8CEE6F68-5CEF-1B2D-1936-1ABB5986A306}"/>
              </a:ext>
            </a:extLst>
          </p:cNvPr>
          <p:cNvSpPr>
            <a:spLocks noGrp="1"/>
          </p:cNvSpPr>
          <p:nvPr>
            <p:ph type="sldNum" sz="quarter" idx="12"/>
          </p:nvPr>
        </p:nvSpPr>
        <p:spPr/>
        <p:txBody>
          <a:bodyPr/>
          <a:lstStyle/>
          <a:p>
            <a:fld id="{1A5952E3-DA43-4FE4-B797-0AD175EBA12D}" type="slidenum">
              <a:rPr lang="es-ES" smtClean="0"/>
              <a:t>51</a:t>
            </a:fld>
            <a:endParaRPr lang="es-ES"/>
          </a:p>
        </p:txBody>
      </p:sp>
      <p:sp>
        <p:nvSpPr>
          <p:cNvPr id="8" name="CuadroTexto 7">
            <a:extLst>
              <a:ext uri="{FF2B5EF4-FFF2-40B4-BE49-F238E27FC236}">
                <a16:creationId xmlns:a16="http://schemas.microsoft.com/office/drawing/2014/main" id="{6CDEC8F0-6EA1-88A1-876A-0E49BC25403C}"/>
              </a:ext>
            </a:extLst>
          </p:cNvPr>
          <p:cNvSpPr txBox="1"/>
          <p:nvPr/>
        </p:nvSpPr>
        <p:spPr>
          <a:xfrm>
            <a:off x="828584" y="3467894"/>
            <a:ext cx="10906215" cy="2862322"/>
          </a:xfrm>
          <a:prstGeom prst="rect">
            <a:avLst/>
          </a:prstGeom>
          <a:noFill/>
        </p:spPr>
        <p:txBody>
          <a:bodyPr wrap="square">
            <a:spAutoFit/>
          </a:bodyPr>
          <a:lstStyle/>
          <a:p>
            <a:r>
              <a:rPr lang="es-ES" dirty="0"/>
              <a:t>Se sabe que estamos especificando un parámetro URL porque está después de : </a:t>
            </a:r>
          </a:p>
          <a:p>
            <a:r>
              <a:rPr lang="es-ES" dirty="0"/>
              <a:t>Este parámetro lo vamos a poder extraer del objeto de solicitud </a:t>
            </a:r>
            <a:r>
              <a:rPr lang="es-ES" dirty="0" err="1"/>
              <a:t>req</a:t>
            </a:r>
            <a:r>
              <a:rPr lang="es-ES" dirty="0"/>
              <a:t>. </a:t>
            </a:r>
          </a:p>
          <a:p>
            <a:pPr algn="just"/>
            <a:r>
              <a:rPr lang="es-ES" dirty="0"/>
              <a:t>Si queremos extraer ese lenguaje de programación y asignarlo a una contante tenemos que tomar el objeto de la solicitud y acceder a la propiedad </a:t>
            </a:r>
            <a:r>
              <a:rPr lang="es-ES" dirty="0" err="1"/>
              <a:t>params</a:t>
            </a:r>
            <a:r>
              <a:rPr lang="es-ES" dirty="0"/>
              <a:t> y luego tenemos el lenguaje que es el nombre que le asignamos a ese parámetro en nuestro camino. </a:t>
            </a:r>
          </a:p>
          <a:p>
            <a:pPr algn="just"/>
            <a:r>
              <a:rPr lang="es-ES" dirty="0"/>
              <a:t>A continuación filtramos  la lista de cursos en base al lenguaje de programación. </a:t>
            </a:r>
          </a:p>
          <a:p>
            <a:pPr algn="just"/>
            <a:r>
              <a:rPr lang="es-ES" dirty="0"/>
              <a:t>En JavaScript tenemos un método muy útil llamado </a:t>
            </a:r>
            <a:r>
              <a:rPr lang="es-ES" dirty="0" err="1"/>
              <a:t>filter</a:t>
            </a:r>
            <a:r>
              <a:rPr lang="es-ES" dirty="0"/>
              <a:t> </a:t>
            </a:r>
          </a:p>
          <a:p>
            <a:pPr algn="just"/>
            <a:r>
              <a:rPr lang="es-ES" dirty="0"/>
              <a:t>Tomamos la información de los cursos, luego especificamos programación y filtramos el objeto curso. Solo vamos a incluir aquellos cursos cuyo lenguaje sea igual al nombre del lenguaje que pasamos como parámetro.</a:t>
            </a:r>
          </a:p>
          <a:p>
            <a:pPr algn="just"/>
            <a:r>
              <a:rPr lang="es-ES" dirty="0"/>
              <a:t>Enviamos como respuesta ese objeto filtrado en formato </a:t>
            </a:r>
            <a:r>
              <a:rPr lang="es-ES" dirty="0" err="1"/>
              <a:t>Json</a:t>
            </a:r>
            <a:r>
              <a:rPr lang="es-ES" dirty="0"/>
              <a:t>. </a:t>
            </a:r>
          </a:p>
        </p:txBody>
      </p:sp>
    </p:spTree>
    <p:extLst>
      <p:ext uri="{BB962C8B-B14F-4D97-AF65-F5344CB8AC3E}">
        <p14:creationId xmlns:p14="http://schemas.microsoft.com/office/powerpoint/2010/main" val="40665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CEB5C-137B-770A-1B22-91D94244981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921FC6E-47CB-07EE-F244-B8CB6DB75B54}"/>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67BB40A-EF07-63D9-4133-F8E3E6576645}"/>
              </a:ext>
            </a:extLst>
          </p:cNvPr>
          <p:cNvSpPr>
            <a:spLocks noGrp="1"/>
          </p:cNvSpPr>
          <p:nvPr>
            <p:ph type="sldNum" sz="quarter" idx="12"/>
          </p:nvPr>
        </p:nvSpPr>
        <p:spPr/>
        <p:txBody>
          <a:bodyPr/>
          <a:lstStyle/>
          <a:p>
            <a:fld id="{1A5952E3-DA43-4FE4-B797-0AD175EBA12D}" type="slidenum">
              <a:rPr lang="es-ES" smtClean="0"/>
              <a:t>52</a:t>
            </a:fld>
            <a:endParaRPr lang="es-ES"/>
          </a:p>
        </p:txBody>
      </p:sp>
      <p:pic>
        <p:nvPicPr>
          <p:cNvPr id="6" name="Imagen 5">
            <a:extLst>
              <a:ext uri="{FF2B5EF4-FFF2-40B4-BE49-F238E27FC236}">
                <a16:creationId xmlns:a16="http://schemas.microsoft.com/office/drawing/2014/main" id="{7C51CB29-261C-F4CB-AB62-861ED8038D41}"/>
              </a:ext>
            </a:extLst>
          </p:cNvPr>
          <p:cNvPicPr>
            <a:picLocks noChangeAspect="1"/>
          </p:cNvPicPr>
          <p:nvPr/>
        </p:nvPicPr>
        <p:blipFill>
          <a:blip r:embed="rId3"/>
          <a:stretch>
            <a:fillRect/>
          </a:stretch>
        </p:blipFill>
        <p:spPr>
          <a:xfrm>
            <a:off x="0" y="1825625"/>
            <a:ext cx="12192000" cy="1560450"/>
          </a:xfrm>
          <a:prstGeom prst="rect">
            <a:avLst/>
          </a:prstGeom>
          <a:ln>
            <a:solidFill>
              <a:schemeClr val="accent1">
                <a:shade val="15000"/>
              </a:schemeClr>
            </a:solidFill>
          </a:ln>
        </p:spPr>
      </p:pic>
      <p:pic>
        <p:nvPicPr>
          <p:cNvPr id="8" name="Imagen 7">
            <a:extLst>
              <a:ext uri="{FF2B5EF4-FFF2-40B4-BE49-F238E27FC236}">
                <a16:creationId xmlns:a16="http://schemas.microsoft.com/office/drawing/2014/main" id="{947909C1-9408-D982-D40D-A2F8B9C9BECE}"/>
              </a:ext>
            </a:extLst>
          </p:cNvPr>
          <p:cNvPicPr>
            <a:picLocks noChangeAspect="1"/>
          </p:cNvPicPr>
          <p:nvPr/>
        </p:nvPicPr>
        <p:blipFill>
          <a:blip r:embed="rId4"/>
          <a:stretch>
            <a:fillRect/>
          </a:stretch>
        </p:blipFill>
        <p:spPr>
          <a:xfrm>
            <a:off x="42862" y="4001294"/>
            <a:ext cx="12106275" cy="1885950"/>
          </a:xfrm>
          <a:prstGeom prst="rect">
            <a:avLst/>
          </a:prstGeom>
          <a:ln>
            <a:solidFill>
              <a:schemeClr val="accent1">
                <a:shade val="15000"/>
              </a:schemeClr>
            </a:solidFill>
          </a:ln>
        </p:spPr>
      </p:pic>
    </p:spTree>
    <p:extLst>
      <p:ext uri="{BB962C8B-B14F-4D97-AF65-F5344CB8AC3E}">
        <p14:creationId xmlns:p14="http://schemas.microsoft.com/office/powerpoint/2010/main" val="2873854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4CC0D1-113F-B950-FE7C-B1C72E15AA23}"/>
              </a:ext>
            </a:extLst>
          </p:cNvPr>
          <p:cNvSpPr>
            <a:spLocks noGrp="1"/>
          </p:cNvSpPr>
          <p:nvPr>
            <p:ph idx="1"/>
          </p:nvPr>
        </p:nvSpPr>
        <p:spPr>
          <a:xfrm>
            <a:off x="838200" y="914400"/>
            <a:ext cx="10515600" cy="5262563"/>
          </a:xfrm>
        </p:spPr>
        <p:txBody>
          <a:bodyPr/>
          <a:lstStyle/>
          <a:p>
            <a:pPr marL="0" indent="0" algn="just">
              <a:buNone/>
            </a:pPr>
            <a:r>
              <a:rPr lang="en-US" dirty="0"/>
              <a:t>Pero no </a:t>
            </a:r>
            <a:r>
              <a:rPr lang="en-US" dirty="0" err="1"/>
              <a:t>siempre</a:t>
            </a:r>
            <a:r>
              <a:rPr lang="en-US" dirty="0"/>
              <a:t> </a:t>
            </a:r>
            <a:r>
              <a:rPr lang="en-US" dirty="0" err="1"/>
              <a:t>debemos</a:t>
            </a:r>
            <a:r>
              <a:rPr lang="en-US" dirty="0"/>
              <a:t> </a:t>
            </a:r>
            <a:r>
              <a:rPr lang="en-US" dirty="0" err="1"/>
              <a:t>asumir</a:t>
            </a:r>
            <a:r>
              <a:rPr lang="en-US" dirty="0"/>
              <a:t> que se </a:t>
            </a:r>
            <a:r>
              <a:rPr lang="en-US" dirty="0" err="1"/>
              <a:t>encontraron</a:t>
            </a:r>
            <a:r>
              <a:rPr lang="en-US" dirty="0"/>
              <a:t> </a:t>
            </a:r>
            <a:r>
              <a:rPr lang="en-US" dirty="0" err="1"/>
              <a:t>cursos</a:t>
            </a:r>
            <a:r>
              <a:rPr lang="en-US" dirty="0"/>
              <a:t>, es </a:t>
            </a:r>
            <a:r>
              <a:rPr lang="en-US" dirty="0" err="1"/>
              <a:t>decir</a:t>
            </a:r>
            <a:r>
              <a:rPr lang="en-US" dirty="0"/>
              <a:t> que ese </a:t>
            </a:r>
            <a:r>
              <a:rPr lang="en-US" dirty="0" err="1"/>
              <a:t>objeto</a:t>
            </a:r>
            <a:r>
              <a:rPr lang="en-US" dirty="0"/>
              <a:t> no </a:t>
            </a:r>
            <a:r>
              <a:rPr lang="en-US" dirty="0" err="1"/>
              <a:t>est</a:t>
            </a:r>
            <a:r>
              <a:rPr lang="es-ES" dirty="0"/>
              <a:t>á vacío. </a:t>
            </a:r>
          </a:p>
          <a:p>
            <a:pPr marL="0" indent="0" algn="just">
              <a:buNone/>
            </a:pPr>
            <a:r>
              <a:rPr lang="es-ES" dirty="0"/>
              <a:t>Si no se encuentran cursos entonces el tamaño , la longitud de ese resultado va a ser 0 y en ese caso deberíamos enviar un mensaje para notificarle al usuario. </a:t>
            </a:r>
          </a:p>
          <a:p>
            <a:pPr marL="0" indent="0" algn="just">
              <a:buNone/>
            </a:pPr>
            <a:r>
              <a:rPr lang="es-ES" dirty="0"/>
              <a:t>Especificamos </a:t>
            </a:r>
            <a:r>
              <a:rPr lang="es-ES" dirty="0" err="1"/>
              <a:t>return</a:t>
            </a:r>
            <a:r>
              <a:rPr lang="es-ES" dirty="0"/>
              <a:t> porque la ejecución de la función podría continuar y eso no es lo que queremos. Antes de enviar la respuesta deberíamos establecer un código de estado con el método status , en este caso va a ser 404 porque el recurso no fue encontrado.</a:t>
            </a:r>
          </a:p>
          <a:p>
            <a:pPr marL="0" indent="0">
              <a:buNone/>
            </a:pPr>
            <a:endParaRPr lang="es-ES" dirty="0"/>
          </a:p>
        </p:txBody>
      </p:sp>
      <p:sp>
        <p:nvSpPr>
          <p:cNvPr id="4" name="Marcador de número de diapositiva 3">
            <a:extLst>
              <a:ext uri="{FF2B5EF4-FFF2-40B4-BE49-F238E27FC236}">
                <a16:creationId xmlns:a16="http://schemas.microsoft.com/office/drawing/2014/main" id="{A1C73D2A-8079-CA44-8C3C-22802C1E7A72}"/>
              </a:ext>
            </a:extLst>
          </p:cNvPr>
          <p:cNvSpPr>
            <a:spLocks noGrp="1"/>
          </p:cNvSpPr>
          <p:nvPr>
            <p:ph type="sldNum" sz="quarter" idx="12"/>
          </p:nvPr>
        </p:nvSpPr>
        <p:spPr/>
        <p:txBody>
          <a:bodyPr/>
          <a:lstStyle/>
          <a:p>
            <a:fld id="{1A5952E3-DA43-4FE4-B797-0AD175EBA12D}" type="slidenum">
              <a:rPr lang="es-ES" smtClean="0"/>
              <a:t>53</a:t>
            </a:fld>
            <a:endParaRPr lang="es-ES"/>
          </a:p>
        </p:txBody>
      </p:sp>
    </p:spTree>
    <p:extLst>
      <p:ext uri="{BB962C8B-B14F-4D97-AF65-F5344CB8AC3E}">
        <p14:creationId xmlns:p14="http://schemas.microsoft.com/office/powerpoint/2010/main" val="2559810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0FF9E-1522-AF7C-15BC-6CC9395F4CF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C2FA776-47DE-CEC4-8C0A-E51657C5F12C}"/>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28B8CBE-D089-B8CF-8CF7-40DA1CDFD401}"/>
              </a:ext>
            </a:extLst>
          </p:cNvPr>
          <p:cNvSpPr>
            <a:spLocks noGrp="1"/>
          </p:cNvSpPr>
          <p:nvPr>
            <p:ph type="sldNum" sz="quarter" idx="12"/>
          </p:nvPr>
        </p:nvSpPr>
        <p:spPr/>
        <p:txBody>
          <a:bodyPr/>
          <a:lstStyle/>
          <a:p>
            <a:fld id="{1A5952E3-DA43-4FE4-B797-0AD175EBA12D}" type="slidenum">
              <a:rPr lang="es-ES" smtClean="0"/>
              <a:t>54</a:t>
            </a:fld>
            <a:endParaRPr lang="es-ES"/>
          </a:p>
        </p:txBody>
      </p:sp>
      <p:pic>
        <p:nvPicPr>
          <p:cNvPr id="10" name="Imagen 9">
            <a:extLst>
              <a:ext uri="{FF2B5EF4-FFF2-40B4-BE49-F238E27FC236}">
                <a16:creationId xmlns:a16="http://schemas.microsoft.com/office/drawing/2014/main" id="{B5E0F55A-F90D-8D92-FEBD-410F86F83D18}"/>
              </a:ext>
            </a:extLst>
          </p:cNvPr>
          <p:cNvPicPr>
            <a:picLocks noChangeAspect="1"/>
          </p:cNvPicPr>
          <p:nvPr/>
        </p:nvPicPr>
        <p:blipFill>
          <a:blip r:embed="rId3"/>
          <a:stretch>
            <a:fillRect/>
          </a:stretch>
        </p:blipFill>
        <p:spPr>
          <a:xfrm>
            <a:off x="838200" y="4525963"/>
            <a:ext cx="5114925" cy="1581150"/>
          </a:xfrm>
          <a:prstGeom prst="rect">
            <a:avLst/>
          </a:prstGeom>
          <a:ln>
            <a:solidFill>
              <a:schemeClr val="accent1">
                <a:lumMod val="75000"/>
              </a:schemeClr>
            </a:solidFill>
          </a:ln>
        </p:spPr>
      </p:pic>
      <p:pic>
        <p:nvPicPr>
          <p:cNvPr id="14" name="Imagen 13">
            <a:extLst>
              <a:ext uri="{FF2B5EF4-FFF2-40B4-BE49-F238E27FC236}">
                <a16:creationId xmlns:a16="http://schemas.microsoft.com/office/drawing/2014/main" id="{0DF90C51-6E4F-397C-2A33-06E83A10EFCD}"/>
              </a:ext>
            </a:extLst>
          </p:cNvPr>
          <p:cNvPicPr>
            <a:picLocks noChangeAspect="1"/>
          </p:cNvPicPr>
          <p:nvPr/>
        </p:nvPicPr>
        <p:blipFill>
          <a:blip r:embed="rId4"/>
          <a:stretch>
            <a:fillRect/>
          </a:stretch>
        </p:blipFill>
        <p:spPr>
          <a:xfrm>
            <a:off x="838200" y="886619"/>
            <a:ext cx="8277225" cy="3114675"/>
          </a:xfrm>
          <a:prstGeom prst="rect">
            <a:avLst/>
          </a:prstGeom>
        </p:spPr>
      </p:pic>
      <p:sp>
        <p:nvSpPr>
          <p:cNvPr id="15" name="Rectángulo 14">
            <a:extLst>
              <a:ext uri="{FF2B5EF4-FFF2-40B4-BE49-F238E27FC236}">
                <a16:creationId xmlns:a16="http://schemas.microsoft.com/office/drawing/2014/main" id="{BAC64EF8-F700-68B6-C50D-50B28847A2BD}"/>
              </a:ext>
            </a:extLst>
          </p:cNvPr>
          <p:cNvSpPr/>
          <p:nvPr/>
        </p:nvSpPr>
        <p:spPr>
          <a:xfrm>
            <a:off x="1562100" y="2133600"/>
            <a:ext cx="5734050" cy="11049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69761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2BE32-FB0F-AF67-DC6A-B244EC92836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2CB17B1-DA4B-A939-DB16-5092EE56FA2E}"/>
              </a:ext>
            </a:extLst>
          </p:cNvPr>
          <p:cNvSpPr>
            <a:spLocks noGrp="1"/>
          </p:cNvSpPr>
          <p:nvPr>
            <p:ph idx="1"/>
          </p:nvPr>
        </p:nvSpPr>
        <p:spPr>
          <a:xfrm>
            <a:off x="666750" y="4437748"/>
            <a:ext cx="10687050" cy="1548027"/>
          </a:xfrm>
        </p:spPr>
        <p:txBody>
          <a:bodyPr/>
          <a:lstStyle/>
          <a:p>
            <a:pPr marL="0" indent="0">
              <a:buNone/>
            </a:pPr>
            <a:r>
              <a:rPr lang="en-US" dirty="0"/>
              <a:t>Si </a:t>
            </a:r>
            <a:r>
              <a:rPr lang="en-US" dirty="0" err="1"/>
              <a:t>inspeccionamos</a:t>
            </a:r>
            <a:r>
              <a:rPr lang="en-US" dirty="0"/>
              <a:t> la red </a:t>
            </a:r>
            <a:r>
              <a:rPr lang="en-US" dirty="0" err="1"/>
              <a:t>podemos</a:t>
            </a:r>
            <a:r>
              <a:rPr lang="en-US" dirty="0"/>
              <a:t> </a:t>
            </a:r>
            <a:r>
              <a:rPr lang="en-US" dirty="0" err="1"/>
              <a:t>ver</a:t>
            </a:r>
            <a:r>
              <a:rPr lang="en-US" dirty="0"/>
              <a:t> que </a:t>
            </a:r>
            <a:r>
              <a:rPr lang="en-US" dirty="0" err="1"/>
              <a:t>el</a:t>
            </a:r>
            <a:r>
              <a:rPr lang="en-US" dirty="0"/>
              <a:t> </a:t>
            </a:r>
            <a:r>
              <a:rPr lang="en-US" dirty="0" err="1"/>
              <a:t>el</a:t>
            </a:r>
            <a:r>
              <a:rPr lang="en-US" dirty="0"/>
              <a:t> </a:t>
            </a:r>
            <a:r>
              <a:rPr lang="en-US" dirty="0" err="1"/>
              <a:t>código</a:t>
            </a:r>
            <a:r>
              <a:rPr lang="en-US" dirty="0"/>
              <a:t> de </a:t>
            </a:r>
            <a:r>
              <a:rPr lang="en-US" dirty="0" err="1"/>
              <a:t>estado</a:t>
            </a:r>
            <a:r>
              <a:rPr lang="en-US" dirty="0"/>
              <a:t> es 404, que es </a:t>
            </a:r>
            <a:r>
              <a:rPr lang="en-US" dirty="0" err="1"/>
              <a:t>el</a:t>
            </a:r>
            <a:r>
              <a:rPr lang="en-US" dirty="0"/>
              <a:t> que le </a:t>
            </a:r>
            <a:r>
              <a:rPr lang="en-US" dirty="0" err="1"/>
              <a:t>asignamos</a:t>
            </a:r>
            <a:r>
              <a:rPr lang="en-US" dirty="0"/>
              <a:t> a la </a:t>
            </a:r>
            <a:r>
              <a:rPr lang="en-US" dirty="0" err="1"/>
              <a:t>respuesta</a:t>
            </a:r>
            <a:r>
              <a:rPr lang="en-US" dirty="0"/>
              <a:t>.</a:t>
            </a:r>
            <a:endParaRPr lang="es-ES" dirty="0"/>
          </a:p>
        </p:txBody>
      </p:sp>
      <p:sp>
        <p:nvSpPr>
          <p:cNvPr id="4" name="Marcador de número de diapositiva 3">
            <a:extLst>
              <a:ext uri="{FF2B5EF4-FFF2-40B4-BE49-F238E27FC236}">
                <a16:creationId xmlns:a16="http://schemas.microsoft.com/office/drawing/2014/main" id="{F8D01572-FA0F-7285-4CEF-6B69601B767E}"/>
              </a:ext>
            </a:extLst>
          </p:cNvPr>
          <p:cNvSpPr>
            <a:spLocks noGrp="1"/>
          </p:cNvSpPr>
          <p:nvPr>
            <p:ph type="sldNum" sz="quarter" idx="12"/>
          </p:nvPr>
        </p:nvSpPr>
        <p:spPr/>
        <p:txBody>
          <a:bodyPr/>
          <a:lstStyle/>
          <a:p>
            <a:fld id="{1A5952E3-DA43-4FE4-B797-0AD175EBA12D}" type="slidenum">
              <a:rPr lang="es-ES" smtClean="0"/>
              <a:t>55</a:t>
            </a:fld>
            <a:endParaRPr lang="es-ES"/>
          </a:p>
        </p:txBody>
      </p:sp>
      <p:pic>
        <p:nvPicPr>
          <p:cNvPr id="8" name="Imagen 7">
            <a:extLst>
              <a:ext uri="{FF2B5EF4-FFF2-40B4-BE49-F238E27FC236}">
                <a16:creationId xmlns:a16="http://schemas.microsoft.com/office/drawing/2014/main" id="{4A6213E2-D89C-4112-397F-D4006F26518B}"/>
              </a:ext>
            </a:extLst>
          </p:cNvPr>
          <p:cNvPicPr>
            <a:picLocks noChangeAspect="1"/>
          </p:cNvPicPr>
          <p:nvPr/>
        </p:nvPicPr>
        <p:blipFill>
          <a:blip r:embed="rId2"/>
          <a:stretch>
            <a:fillRect/>
          </a:stretch>
        </p:blipFill>
        <p:spPr>
          <a:xfrm>
            <a:off x="0" y="1646238"/>
            <a:ext cx="12192000" cy="2136989"/>
          </a:xfrm>
          <a:prstGeom prst="rect">
            <a:avLst/>
          </a:prstGeom>
          <a:ln>
            <a:solidFill>
              <a:schemeClr val="accent1">
                <a:lumMod val="75000"/>
              </a:schemeClr>
            </a:solidFill>
          </a:ln>
        </p:spPr>
      </p:pic>
    </p:spTree>
    <p:extLst>
      <p:ext uri="{BB962C8B-B14F-4D97-AF65-F5344CB8AC3E}">
        <p14:creationId xmlns:p14="http://schemas.microsoft.com/office/powerpoint/2010/main" val="1899540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E2F48-B034-133A-D363-D1244192D9E2}"/>
              </a:ext>
            </a:extLst>
          </p:cNvPr>
          <p:cNvSpPr>
            <a:spLocks noGrp="1"/>
          </p:cNvSpPr>
          <p:nvPr>
            <p:ph type="title"/>
          </p:nvPr>
        </p:nvSpPr>
        <p:spPr/>
        <p:txBody>
          <a:bodyPr/>
          <a:lstStyle/>
          <a:p>
            <a:r>
              <a:rPr lang="en-US" dirty="0" err="1"/>
              <a:t>Ejercicio</a:t>
            </a:r>
            <a:endParaRPr lang="es-ES" dirty="0"/>
          </a:p>
        </p:txBody>
      </p:sp>
      <p:sp>
        <p:nvSpPr>
          <p:cNvPr id="3" name="Marcador de contenido 2">
            <a:extLst>
              <a:ext uri="{FF2B5EF4-FFF2-40B4-BE49-F238E27FC236}">
                <a16:creationId xmlns:a16="http://schemas.microsoft.com/office/drawing/2014/main" id="{5EAAE9B2-A95A-5CAE-E3A5-07D55A253581}"/>
              </a:ext>
            </a:extLst>
          </p:cNvPr>
          <p:cNvSpPr>
            <a:spLocks noGrp="1"/>
          </p:cNvSpPr>
          <p:nvPr>
            <p:ph idx="1"/>
          </p:nvPr>
        </p:nvSpPr>
        <p:spPr/>
        <p:txBody>
          <a:bodyPr/>
          <a:lstStyle/>
          <a:p>
            <a:pPr marL="0" indent="0">
              <a:buNone/>
            </a:pPr>
            <a:r>
              <a:rPr lang="en-US" dirty="0" err="1"/>
              <a:t>Configurar</a:t>
            </a:r>
            <a:r>
              <a:rPr lang="en-US" dirty="0"/>
              <a:t> par</a:t>
            </a:r>
            <a:r>
              <a:rPr lang="es-ES" dirty="0" err="1"/>
              <a:t>ámetros</a:t>
            </a:r>
            <a:r>
              <a:rPr lang="es-ES" dirty="0"/>
              <a:t> de búsqueda para los cursos de matemáticas</a:t>
            </a:r>
          </a:p>
          <a:p>
            <a:pPr marL="0" indent="0">
              <a:buNone/>
            </a:pPr>
            <a:r>
              <a:rPr lang="es-ES" dirty="0"/>
              <a:t>de acuerdo al tema.</a:t>
            </a:r>
          </a:p>
        </p:txBody>
      </p:sp>
      <p:sp>
        <p:nvSpPr>
          <p:cNvPr id="4" name="Marcador de número de diapositiva 3">
            <a:extLst>
              <a:ext uri="{FF2B5EF4-FFF2-40B4-BE49-F238E27FC236}">
                <a16:creationId xmlns:a16="http://schemas.microsoft.com/office/drawing/2014/main" id="{F4B15D84-1D86-74B7-1C1C-3779BD477E09}"/>
              </a:ext>
            </a:extLst>
          </p:cNvPr>
          <p:cNvSpPr>
            <a:spLocks noGrp="1"/>
          </p:cNvSpPr>
          <p:nvPr>
            <p:ph type="sldNum" sz="quarter" idx="12"/>
          </p:nvPr>
        </p:nvSpPr>
        <p:spPr/>
        <p:txBody>
          <a:bodyPr/>
          <a:lstStyle/>
          <a:p>
            <a:fld id="{1A5952E3-DA43-4FE4-B797-0AD175EBA12D}" type="slidenum">
              <a:rPr lang="es-ES" smtClean="0"/>
              <a:t>56</a:t>
            </a:fld>
            <a:endParaRPr lang="es-ES"/>
          </a:p>
        </p:txBody>
      </p:sp>
    </p:spTree>
    <p:extLst>
      <p:ext uri="{BB962C8B-B14F-4D97-AF65-F5344CB8AC3E}">
        <p14:creationId xmlns:p14="http://schemas.microsoft.com/office/powerpoint/2010/main" val="835574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185F4B-56E2-425A-C152-A08566AD6F2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D302D71-1A4B-D20B-290C-4DFAC5E5E46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0DB373F-3C93-1D83-7806-5F71C7D1AACD}"/>
              </a:ext>
            </a:extLst>
          </p:cNvPr>
          <p:cNvSpPr>
            <a:spLocks noGrp="1"/>
          </p:cNvSpPr>
          <p:nvPr>
            <p:ph type="sldNum" sz="quarter" idx="12"/>
          </p:nvPr>
        </p:nvSpPr>
        <p:spPr/>
        <p:txBody>
          <a:bodyPr/>
          <a:lstStyle/>
          <a:p>
            <a:fld id="{1A5952E3-DA43-4FE4-B797-0AD175EBA12D}" type="slidenum">
              <a:rPr lang="es-ES" smtClean="0"/>
              <a:t>57</a:t>
            </a:fld>
            <a:endParaRPr lang="es-ES"/>
          </a:p>
        </p:txBody>
      </p:sp>
      <p:pic>
        <p:nvPicPr>
          <p:cNvPr id="6" name="Imagen 5">
            <a:extLst>
              <a:ext uri="{FF2B5EF4-FFF2-40B4-BE49-F238E27FC236}">
                <a16:creationId xmlns:a16="http://schemas.microsoft.com/office/drawing/2014/main" id="{B43D5AB9-8590-74A2-48E5-199B7321A470}"/>
              </a:ext>
            </a:extLst>
          </p:cNvPr>
          <p:cNvPicPr>
            <a:picLocks noChangeAspect="1"/>
          </p:cNvPicPr>
          <p:nvPr/>
        </p:nvPicPr>
        <p:blipFill>
          <a:blip r:embed="rId3"/>
          <a:stretch>
            <a:fillRect/>
          </a:stretch>
        </p:blipFill>
        <p:spPr>
          <a:xfrm>
            <a:off x="404196" y="474663"/>
            <a:ext cx="9578004" cy="3787775"/>
          </a:xfrm>
          <a:prstGeom prst="rect">
            <a:avLst/>
          </a:prstGeom>
        </p:spPr>
      </p:pic>
      <p:pic>
        <p:nvPicPr>
          <p:cNvPr id="8" name="Imagen 7">
            <a:extLst>
              <a:ext uri="{FF2B5EF4-FFF2-40B4-BE49-F238E27FC236}">
                <a16:creationId xmlns:a16="http://schemas.microsoft.com/office/drawing/2014/main" id="{A2127A28-EA36-F456-B938-2B4A253368F4}"/>
              </a:ext>
            </a:extLst>
          </p:cNvPr>
          <p:cNvPicPr>
            <a:picLocks noChangeAspect="1"/>
          </p:cNvPicPr>
          <p:nvPr/>
        </p:nvPicPr>
        <p:blipFill>
          <a:blip r:embed="rId4"/>
          <a:stretch>
            <a:fillRect/>
          </a:stretch>
        </p:blipFill>
        <p:spPr>
          <a:xfrm>
            <a:off x="390525" y="4578350"/>
            <a:ext cx="11410950" cy="1914525"/>
          </a:xfrm>
          <a:prstGeom prst="rect">
            <a:avLst/>
          </a:prstGeom>
          <a:ln>
            <a:solidFill>
              <a:schemeClr val="accent1"/>
            </a:solidFill>
          </a:ln>
        </p:spPr>
      </p:pic>
    </p:spTree>
    <p:extLst>
      <p:ext uri="{BB962C8B-B14F-4D97-AF65-F5344CB8AC3E}">
        <p14:creationId xmlns:p14="http://schemas.microsoft.com/office/powerpoint/2010/main" val="3416604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574B0DB-A76D-CD1D-E1C8-09E16EE93342}"/>
              </a:ext>
            </a:extLst>
          </p:cNvPr>
          <p:cNvSpPr>
            <a:spLocks noGrp="1"/>
          </p:cNvSpPr>
          <p:nvPr>
            <p:ph idx="1"/>
          </p:nvPr>
        </p:nvSpPr>
        <p:spPr>
          <a:xfrm>
            <a:off x="838200" y="590550"/>
            <a:ext cx="10515600" cy="5586413"/>
          </a:xfrm>
        </p:spPr>
        <p:txBody>
          <a:bodyPr/>
          <a:lstStyle/>
          <a:p>
            <a:pPr marL="0" indent="0">
              <a:buNone/>
            </a:pPr>
            <a:r>
              <a:rPr lang="es-ES" dirty="0"/>
              <a:t>Digamos que queremos filtrar por lenguaje de programación y por nivel del curso.</a:t>
            </a:r>
          </a:p>
          <a:p>
            <a:pPr marL="0" indent="0">
              <a:buNone/>
            </a:pPr>
            <a:endParaRPr lang="es-ES" dirty="0"/>
          </a:p>
        </p:txBody>
      </p:sp>
      <p:sp>
        <p:nvSpPr>
          <p:cNvPr id="4" name="Marcador de número de diapositiva 3">
            <a:extLst>
              <a:ext uri="{FF2B5EF4-FFF2-40B4-BE49-F238E27FC236}">
                <a16:creationId xmlns:a16="http://schemas.microsoft.com/office/drawing/2014/main" id="{01D59CD3-EBD6-7748-F4E4-AD225229C0E2}"/>
              </a:ext>
            </a:extLst>
          </p:cNvPr>
          <p:cNvSpPr>
            <a:spLocks noGrp="1"/>
          </p:cNvSpPr>
          <p:nvPr>
            <p:ph type="sldNum" sz="quarter" idx="12"/>
          </p:nvPr>
        </p:nvSpPr>
        <p:spPr/>
        <p:txBody>
          <a:bodyPr/>
          <a:lstStyle/>
          <a:p>
            <a:fld id="{1A5952E3-DA43-4FE4-B797-0AD175EBA12D}" type="slidenum">
              <a:rPr lang="es-ES" smtClean="0"/>
              <a:t>58</a:t>
            </a:fld>
            <a:endParaRPr lang="es-ES"/>
          </a:p>
        </p:txBody>
      </p:sp>
      <p:pic>
        <p:nvPicPr>
          <p:cNvPr id="8" name="Imagen 7">
            <a:extLst>
              <a:ext uri="{FF2B5EF4-FFF2-40B4-BE49-F238E27FC236}">
                <a16:creationId xmlns:a16="http://schemas.microsoft.com/office/drawing/2014/main" id="{E941C723-BF62-9C00-5335-F6888766A298}"/>
              </a:ext>
            </a:extLst>
          </p:cNvPr>
          <p:cNvPicPr>
            <a:picLocks noChangeAspect="1"/>
          </p:cNvPicPr>
          <p:nvPr/>
        </p:nvPicPr>
        <p:blipFill>
          <a:blip r:embed="rId3"/>
          <a:stretch>
            <a:fillRect/>
          </a:stretch>
        </p:blipFill>
        <p:spPr>
          <a:xfrm>
            <a:off x="838200" y="1729235"/>
            <a:ext cx="10152104" cy="2933253"/>
          </a:xfrm>
          <a:prstGeom prst="rect">
            <a:avLst/>
          </a:prstGeom>
        </p:spPr>
      </p:pic>
      <p:pic>
        <p:nvPicPr>
          <p:cNvPr id="10" name="Imagen 9">
            <a:extLst>
              <a:ext uri="{FF2B5EF4-FFF2-40B4-BE49-F238E27FC236}">
                <a16:creationId xmlns:a16="http://schemas.microsoft.com/office/drawing/2014/main" id="{4D0840FD-0906-ED72-9359-065DA5C5519A}"/>
              </a:ext>
            </a:extLst>
          </p:cNvPr>
          <p:cNvPicPr>
            <a:picLocks noChangeAspect="1"/>
          </p:cNvPicPr>
          <p:nvPr/>
        </p:nvPicPr>
        <p:blipFill>
          <a:blip r:embed="rId4"/>
          <a:stretch>
            <a:fillRect/>
          </a:stretch>
        </p:blipFill>
        <p:spPr>
          <a:xfrm>
            <a:off x="381000" y="4757737"/>
            <a:ext cx="11944350" cy="1514475"/>
          </a:xfrm>
          <a:prstGeom prst="rect">
            <a:avLst/>
          </a:prstGeom>
          <a:ln>
            <a:solidFill>
              <a:schemeClr val="accent1"/>
            </a:solidFill>
          </a:ln>
        </p:spPr>
      </p:pic>
      <p:sp>
        <p:nvSpPr>
          <p:cNvPr id="13" name="Rectángulo 12">
            <a:extLst>
              <a:ext uri="{FF2B5EF4-FFF2-40B4-BE49-F238E27FC236}">
                <a16:creationId xmlns:a16="http://schemas.microsoft.com/office/drawing/2014/main" id="{F4428C69-3477-E859-6228-BAD28BDC79F8}"/>
              </a:ext>
            </a:extLst>
          </p:cNvPr>
          <p:cNvSpPr/>
          <p:nvPr/>
        </p:nvSpPr>
        <p:spPr>
          <a:xfrm>
            <a:off x="5914252" y="2628900"/>
            <a:ext cx="4848998" cy="2667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59762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EBAAFB-F793-B515-D6DB-E5B4700FD44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EBFF3F2-AFEF-F209-4FDA-F653A3FF8E1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CD5A304-837C-CBC0-EA06-6279BF1BEE3B}"/>
              </a:ext>
            </a:extLst>
          </p:cNvPr>
          <p:cNvSpPr>
            <a:spLocks noGrp="1"/>
          </p:cNvSpPr>
          <p:nvPr>
            <p:ph type="sldNum" sz="quarter" idx="12"/>
          </p:nvPr>
        </p:nvSpPr>
        <p:spPr/>
        <p:txBody>
          <a:bodyPr/>
          <a:lstStyle/>
          <a:p>
            <a:fld id="{1A5952E3-DA43-4FE4-B797-0AD175EBA12D}" type="slidenum">
              <a:rPr lang="es-ES" smtClean="0"/>
              <a:t>59</a:t>
            </a:fld>
            <a:endParaRPr lang="es-ES"/>
          </a:p>
        </p:txBody>
      </p:sp>
      <p:pic>
        <p:nvPicPr>
          <p:cNvPr id="6" name="Imagen 5">
            <a:extLst>
              <a:ext uri="{FF2B5EF4-FFF2-40B4-BE49-F238E27FC236}">
                <a16:creationId xmlns:a16="http://schemas.microsoft.com/office/drawing/2014/main" id="{252EBFF0-DAB9-45E3-D8E4-EAE2D47A6529}"/>
              </a:ext>
            </a:extLst>
          </p:cNvPr>
          <p:cNvPicPr>
            <a:picLocks noChangeAspect="1"/>
          </p:cNvPicPr>
          <p:nvPr/>
        </p:nvPicPr>
        <p:blipFill>
          <a:blip r:embed="rId2"/>
          <a:stretch>
            <a:fillRect/>
          </a:stretch>
        </p:blipFill>
        <p:spPr>
          <a:xfrm>
            <a:off x="14287" y="1162050"/>
            <a:ext cx="12163425" cy="4533900"/>
          </a:xfrm>
          <a:prstGeom prst="rect">
            <a:avLst/>
          </a:prstGeom>
        </p:spPr>
      </p:pic>
    </p:spTree>
    <p:extLst>
      <p:ext uri="{BB962C8B-B14F-4D97-AF65-F5344CB8AC3E}">
        <p14:creationId xmlns:p14="http://schemas.microsoft.com/office/powerpoint/2010/main" val="3699363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C13F1E-DFEE-94C8-7B5E-4D1DC79689C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E797D4E-2642-F10D-B189-8A7E071DBFE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A602395-C685-1A98-20B8-D3367202D64D}"/>
              </a:ext>
            </a:extLst>
          </p:cNvPr>
          <p:cNvSpPr>
            <a:spLocks noGrp="1"/>
          </p:cNvSpPr>
          <p:nvPr>
            <p:ph type="sldNum" sz="quarter" idx="12"/>
          </p:nvPr>
        </p:nvSpPr>
        <p:spPr/>
        <p:txBody>
          <a:bodyPr/>
          <a:lstStyle/>
          <a:p>
            <a:fld id="{1A5952E3-DA43-4FE4-B797-0AD175EBA12D}" type="slidenum">
              <a:rPr lang="es-ES" smtClean="0"/>
              <a:t>6</a:t>
            </a:fld>
            <a:endParaRPr lang="es-ES"/>
          </a:p>
        </p:txBody>
      </p:sp>
      <p:pic>
        <p:nvPicPr>
          <p:cNvPr id="6" name="Imagen 5">
            <a:extLst>
              <a:ext uri="{FF2B5EF4-FFF2-40B4-BE49-F238E27FC236}">
                <a16:creationId xmlns:a16="http://schemas.microsoft.com/office/drawing/2014/main" id="{1164A007-A747-480A-F472-A6D6315DFD43}"/>
              </a:ext>
            </a:extLst>
          </p:cNvPr>
          <p:cNvPicPr>
            <a:picLocks noChangeAspect="1"/>
          </p:cNvPicPr>
          <p:nvPr/>
        </p:nvPicPr>
        <p:blipFill>
          <a:blip r:embed="rId2"/>
          <a:stretch>
            <a:fillRect/>
          </a:stretch>
        </p:blipFill>
        <p:spPr>
          <a:xfrm>
            <a:off x="0" y="1139445"/>
            <a:ext cx="12192000" cy="4579110"/>
          </a:xfrm>
          <a:prstGeom prst="rect">
            <a:avLst/>
          </a:prstGeom>
        </p:spPr>
      </p:pic>
    </p:spTree>
    <p:extLst>
      <p:ext uri="{BB962C8B-B14F-4D97-AF65-F5344CB8AC3E}">
        <p14:creationId xmlns:p14="http://schemas.microsoft.com/office/powerpoint/2010/main" val="29172399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921D3D-5FA2-7F22-2372-72DFDFF2EA00}"/>
              </a:ext>
            </a:extLst>
          </p:cNvPr>
          <p:cNvSpPr>
            <a:spLocks noGrp="1"/>
          </p:cNvSpPr>
          <p:nvPr>
            <p:ph idx="1"/>
          </p:nvPr>
        </p:nvSpPr>
        <p:spPr>
          <a:xfrm>
            <a:off x="838200" y="1181099"/>
            <a:ext cx="10515600" cy="5357813"/>
          </a:xfrm>
        </p:spPr>
        <p:txBody>
          <a:bodyPr/>
          <a:lstStyle/>
          <a:p>
            <a:pPr marL="0" indent="0" algn="just">
              <a:buNone/>
            </a:pPr>
            <a:r>
              <a:rPr lang="en-US" sz="3200" dirty="0"/>
              <a:t>Los par</a:t>
            </a:r>
            <a:r>
              <a:rPr lang="es-ES" sz="3200" dirty="0" err="1"/>
              <a:t>ám</a:t>
            </a:r>
            <a:r>
              <a:rPr lang="en-US" sz="3200" dirty="0" err="1"/>
              <a:t>etros</a:t>
            </a:r>
            <a:r>
              <a:rPr lang="en-US" sz="3200" dirty="0"/>
              <a:t> query son </a:t>
            </a:r>
            <a:r>
              <a:rPr lang="en-US" sz="3200" dirty="0" err="1"/>
              <a:t>aquellos</a:t>
            </a:r>
            <a:r>
              <a:rPr lang="en-US" sz="3200" dirty="0"/>
              <a:t> par</a:t>
            </a:r>
            <a:r>
              <a:rPr lang="es-ES" sz="3200" dirty="0" err="1"/>
              <a:t>ámetros</a:t>
            </a:r>
            <a:r>
              <a:rPr lang="es-ES" sz="3200" dirty="0"/>
              <a:t> que nosotros incluimos al final de la URL separados por signo de interrogación y tienen un par clave-valor.</a:t>
            </a:r>
          </a:p>
          <a:p>
            <a:pPr marL="0" indent="0">
              <a:buNone/>
            </a:pPr>
            <a:r>
              <a:rPr lang="es-ES" dirty="0"/>
              <a:t> </a:t>
            </a:r>
          </a:p>
        </p:txBody>
      </p:sp>
      <p:sp>
        <p:nvSpPr>
          <p:cNvPr id="4" name="Marcador de número de diapositiva 3">
            <a:extLst>
              <a:ext uri="{FF2B5EF4-FFF2-40B4-BE49-F238E27FC236}">
                <a16:creationId xmlns:a16="http://schemas.microsoft.com/office/drawing/2014/main" id="{C013A533-DAEB-461F-D4AA-6085B7BAF24A}"/>
              </a:ext>
            </a:extLst>
          </p:cNvPr>
          <p:cNvSpPr>
            <a:spLocks noGrp="1"/>
          </p:cNvSpPr>
          <p:nvPr>
            <p:ph type="sldNum" sz="quarter" idx="12"/>
          </p:nvPr>
        </p:nvSpPr>
        <p:spPr/>
        <p:txBody>
          <a:bodyPr/>
          <a:lstStyle/>
          <a:p>
            <a:fld id="{1A5952E3-DA43-4FE4-B797-0AD175EBA12D}" type="slidenum">
              <a:rPr lang="es-ES" smtClean="0"/>
              <a:t>60</a:t>
            </a:fld>
            <a:endParaRPr lang="es-ES" dirty="0"/>
          </a:p>
        </p:txBody>
      </p:sp>
      <p:sp>
        <p:nvSpPr>
          <p:cNvPr id="8" name="CuadroTexto 7">
            <a:extLst>
              <a:ext uri="{FF2B5EF4-FFF2-40B4-BE49-F238E27FC236}">
                <a16:creationId xmlns:a16="http://schemas.microsoft.com/office/drawing/2014/main" id="{BF1DF8A5-1C98-0F8C-FE56-728B1EB03582}"/>
              </a:ext>
            </a:extLst>
          </p:cNvPr>
          <p:cNvSpPr txBox="1"/>
          <p:nvPr/>
        </p:nvSpPr>
        <p:spPr>
          <a:xfrm>
            <a:off x="838200" y="5467350"/>
            <a:ext cx="9465796" cy="523220"/>
          </a:xfrm>
          <a:prstGeom prst="rect">
            <a:avLst/>
          </a:prstGeom>
          <a:noFill/>
        </p:spPr>
        <p:txBody>
          <a:bodyPr wrap="none" rtlCol="0">
            <a:spAutoFit/>
          </a:bodyPr>
          <a:lstStyle/>
          <a:p>
            <a:r>
              <a:rPr lang="es-ES" sz="2800" dirty="0"/>
              <a:t>Vamos a ordenar los resultados de acuerdo al número de vistas.</a:t>
            </a:r>
          </a:p>
        </p:txBody>
      </p:sp>
      <p:pic>
        <p:nvPicPr>
          <p:cNvPr id="10" name="Imagen 9">
            <a:extLst>
              <a:ext uri="{FF2B5EF4-FFF2-40B4-BE49-F238E27FC236}">
                <a16:creationId xmlns:a16="http://schemas.microsoft.com/office/drawing/2014/main" id="{05D3F26F-80D5-C495-8EE0-E9FD5C193C4E}"/>
              </a:ext>
            </a:extLst>
          </p:cNvPr>
          <p:cNvPicPr>
            <a:picLocks noChangeAspect="1"/>
          </p:cNvPicPr>
          <p:nvPr/>
        </p:nvPicPr>
        <p:blipFill>
          <a:blip r:embed="rId3"/>
          <a:stretch>
            <a:fillRect/>
          </a:stretch>
        </p:blipFill>
        <p:spPr>
          <a:xfrm>
            <a:off x="0" y="2986366"/>
            <a:ext cx="12192000" cy="1532063"/>
          </a:xfrm>
          <a:prstGeom prst="rect">
            <a:avLst/>
          </a:prstGeom>
          <a:ln>
            <a:solidFill>
              <a:srgbClr val="0070C0"/>
            </a:solidFill>
          </a:ln>
        </p:spPr>
      </p:pic>
    </p:spTree>
    <p:extLst>
      <p:ext uri="{BB962C8B-B14F-4D97-AF65-F5344CB8AC3E}">
        <p14:creationId xmlns:p14="http://schemas.microsoft.com/office/powerpoint/2010/main" val="27897674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5D4CE87-30A6-41F5-3C66-B85A703A6CE5}"/>
              </a:ext>
            </a:extLst>
          </p:cNvPr>
          <p:cNvSpPr>
            <a:spLocks noGrp="1"/>
          </p:cNvSpPr>
          <p:nvPr>
            <p:ph idx="1"/>
          </p:nvPr>
        </p:nvSpPr>
        <p:spPr>
          <a:xfrm>
            <a:off x="838200" y="1257300"/>
            <a:ext cx="10515600" cy="4919663"/>
          </a:xfrm>
        </p:spPr>
        <p:txBody>
          <a:bodyPr>
            <a:normAutofit/>
          </a:bodyPr>
          <a:lstStyle/>
          <a:p>
            <a:pPr marL="0" indent="0" algn="just">
              <a:buNone/>
            </a:pPr>
            <a:r>
              <a:rPr lang="es-ES" dirty="0"/>
              <a:t>Vamos a implementar una funcionalidad para poder ordenar los resultados de acuerdo al número de vistas, digamos que cuando especifico el lenguaje de programación quiero manejar si el usuario quiere ordenar los resultados en base a un criterio específico , al número de vistas. </a:t>
            </a:r>
          </a:p>
          <a:p>
            <a:pPr marL="0" indent="0" algn="just">
              <a:buNone/>
            </a:pPr>
            <a:r>
              <a:rPr lang="es-ES" dirty="0"/>
              <a:t>Lo que vamos a hacer es verificar si el usuario que ingresó esa URL también incluyó parámetros </a:t>
            </a:r>
            <a:r>
              <a:rPr lang="es-ES" dirty="0" err="1"/>
              <a:t>query</a:t>
            </a:r>
            <a:r>
              <a:rPr lang="es-ES" dirty="0"/>
              <a:t>. Estos parámetros son parte del objeto de solicitud. </a:t>
            </a:r>
          </a:p>
          <a:p>
            <a:pPr marL="0" indent="0" algn="just">
              <a:buNone/>
            </a:pPr>
            <a:r>
              <a:rPr lang="es-ES" b="0" dirty="0">
                <a:effectLst/>
                <a:latin typeface="Consolas" panose="020B0609020204030204" pitchFamily="49" charset="0"/>
              </a:rPr>
              <a:t>console.log(</a:t>
            </a:r>
            <a:r>
              <a:rPr lang="es-ES" b="0" dirty="0" err="1">
                <a:effectLst/>
                <a:latin typeface="Consolas" panose="020B0609020204030204" pitchFamily="49" charset="0"/>
              </a:rPr>
              <a:t>req.query.ordenar</a:t>
            </a:r>
            <a:r>
              <a:rPr lang="es-ES" b="0" dirty="0">
                <a:effectLst/>
                <a:latin typeface="Consolas" panose="020B0609020204030204" pitchFamily="49" charset="0"/>
              </a:rPr>
              <a:t>);</a:t>
            </a:r>
          </a:p>
          <a:p>
            <a:pPr marL="0" indent="0" algn="just">
              <a:buNone/>
            </a:pPr>
            <a:endParaRPr lang="es-ES" dirty="0"/>
          </a:p>
          <a:p>
            <a:pPr marL="0" indent="0">
              <a:buNone/>
            </a:pPr>
            <a:r>
              <a:rPr lang="es-ES" dirty="0"/>
              <a:t> </a:t>
            </a:r>
          </a:p>
        </p:txBody>
      </p:sp>
      <p:sp>
        <p:nvSpPr>
          <p:cNvPr id="4" name="Marcador de número de diapositiva 3">
            <a:extLst>
              <a:ext uri="{FF2B5EF4-FFF2-40B4-BE49-F238E27FC236}">
                <a16:creationId xmlns:a16="http://schemas.microsoft.com/office/drawing/2014/main" id="{51424F4E-0223-C615-1BF2-2D370B7FFA55}"/>
              </a:ext>
            </a:extLst>
          </p:cNvPr>
          <p:cNvSpPr>
            <a:spLocks noGrp="1"/>
          </p:cNvSpPr>
          <p:nvPr>
            <p:ph type="sldNum" sz="quarter" idx="12"/>
          </p:nvPr>
        </p:nvSpPr>
        <p:spPr/>
        <p:txBody>
          <a:bodyPr/>
          <a:lstStyle/>
          <a:p>
            <a:fld id="{1A5952E3-DA43-4FE4-B797-0AD175EBA12D}" type="slidenum">
              <a:rPr lang="es-ES" smtClean="0"/>
              <a:t>61</a:t>
            </a:fld>
            <a:endParaRPr lang="es-ES"/>
          </a:p>
        </p:txBody>
      </p:sp>
    </p:spTree>
    <p:extLst>
      <p:ext uri="{BB962C8B-B14F-4D97-AF65-F5344CB8AC3E}">
        <p14:creationId xmlns:p14="http://schemas.microsoft.com/office/powerpoint/2010/main" val="294542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08BEE3-29D6-C310-0318-D17DE2CE859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5908B62-BF07-1D14-35F7-8A073CF77BD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683F1FB-3994-2EC6-6254-75CD4CA4569E}"/>
              </a:ext>
            </a:extLst>
          </p:cNvPr>
          <p:cNvSpPr>
            <a:spLocks noGrp="1"/>
          </p:cNvSpPr>
          <p:nvPr>
            <p:ph type="sldNum" sz="quarter" idx="12"/>
          </p:nvPr>
        </p:nvSpPr>
        <p:spPr/>
        <p:txBody>
          <a:bodyPr/>
          <a:lstStyle/>
          <a:p>
            <a:fld id="{1A5952E3-DA43-4FE4-B797-0AD175EBA12D}" type="slidenum">
              <a:rPr lang="es-ES" smtClean="0"/>
              <a:t>62</a:t>
            </a:fld>
            <a:endParaRPr lang="es-ES"/>
          </a:p>
        </p:txBody>
      </p:sp>
      <p:pic>
        <p:nvPicPr>
          <p:cNvPr id="10" name="Imagen 9">
            <a:extLst>
              <a:ext uri="{FF2B5EF4-FFF2-40B4-BE49-F238E27FC236}">
                <a16:creationId xmlns:a16="http://schemas.microsoft.com/office/drawing/2014/main" id="{7481CC41-235A-D054-FA3F-DAF920DC2803}"/>
              </a:ext>
            </a:extLst>
          </p:cNvPr>
          <p:cNvPicPr>
            <a:picLocks noChangeAspect="1"/>
          </p:cNvPicPr>
          <p:nvPr/>
        </p:nvPicPr>
        <p:blipFill>
          <a:blip r:embed="rId3"/>
          <a:stretch>
            <a:fillRect/>
          </a:stretch>
        </p:blipFill>
        <p:spPr>
          <a:xfrm>
            <a:off x="838200" y="942847"/>
            <a:ext cx="10515600" cy="5234116"/>
          </a:xfrm>
          <a:prstGeom prst="rect">
            <a:avLst/>
          </a:prstGeom>
        </p:spPr>
      </p:pic>
      <p:sp>
        <p:nvSpPr>
          <p:cNvPr id="11" name="Rectángulo 10">
            <a:extLst>
              <a:ext uri="{FF2B5EF4-FFF2-40B4-BE49-F238E27FC236}">
                <a16:creationId xmlns:a16="http://schemas.microsoft.com/office/drawing/2014/main" id="{1ADA7DD9-2C92-CA43-2DBF-5D143D3CBDCF}"/>
              </a:ext>
            </a:extLst>
          </p:cNvPr>
          <p:cNvSpPr/>
          <p:nvPr/>
        </p:nvSpPr>
        <p:spPr>
          <a:xfrm>
            <a:off x="2076450" y="5010150"/>
            <a:ext cx="3638550" cy="53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93718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A746B7A-23AB-14AE-4B8B-9E754108C881}"/>
              </a:ext>
            </a:extLst>
          </p:cNvPr>
          <p:cNvSpPr>
            <a:spLocks noGrp="1"/>
          </p:cNvSpPr>
          <p:nvPr>
            <p:ph idx="1"/>
          </p:nvPr>
        </p:nvSpPr>
        <p:spPr>
          <a:xfrm>
            <a:off x="209550" y="5524500"/>
            <a:ext cx="11449050" cy="831850"/>
          </a:xfrm>
        </p:spPr>
        <p:txBody>
          <a:bodyPr>
            <a:normAutofit/>
          </a:bodyPr>
          <a:lstStyle/>
          <a:p>
            <a:pPr marL="0" indent="0" algn="just">
              <a:buNone/>
            </a:pPr>
            <a:r>
              <a:rPr lang="en-US" sz="1900" dirty="0" err="1"/>
              <a:t>Cuando</a:t>
            </a:r>
            <a:r>
              <a:rPr lang="en-US" sz="1900" dirty="0"/>
              <a:t> </a:t>
            </a:r>
            <a:r>
              <a:rPr lang="en-US" sz="1900" dirty="0" err="1"/>
              <a:t>actualizamos</a:t>
            </a:r>
            <a:r>
              <a:rPr lang="en-US" sz="1900" dirty="0"/>
              <a:t> </a:t>
            </a:r>
            <a:r>
              <a:rPr lang="en-US" sz="1900" dirty="0" err="1"/>
              <a:t>el</a:t>
            </a:r>
            <a:r>
              <a:rPr lang="en-US" sz="1900" dirty="0"/>
              <a:t> </a:t>
            </a:r>
            <a:r>
              <a:rPr lang="en-US" sz="1900" dirty="0" err="1"/>
              <a:t>navegador</a:t>
            </a:r>
            <a:r>
              <a:rPr lang="en-US" sz="1900" dirty="0"/>
              <a:t> </a:t>
            </a:r>
            <a:r>
              <a:rPr lang="en-US" sz="1900" dirty="0" err="1"/>
              <a:t>podemos</a:t>
            </a:r>
            <a:r>
              <a:rPr lang="en-US" sz="1900" dirty="0"/>
              <a:t> </a:t>
            </a:r>
            <a:r>
              <a:rPr lang="en-US" sz="1900" dirty="0" err="1"/>
              <a:t>ver</a:t>
            </a:r>
            <a:r>
              <a:rPr lang="en-US" sz="1900" dirty="0"/>
              <a:t> que </a:t>
            </a:r>
            <a:r>
              <a:rPr lang="en-US" sz="1900" dirty="0" err="1"/>
              <a:t>obtenemos</a:t>
            </a:r>
            <a:r>
              <a:rPr lang="en-US" sz="1900" dirty="0"/>
              <a:t> la </a:t>
            </a:r>
            <a:r>
              <a:rPr lang="en-US" sz="1900" dirty="0" err="1"/>
              <a:t>información</a:t>
            </a:r>
            <a:r>
              <a:rPr lang="en-US" sz="1900" dirty="0"/>
              <a:t> , </a:t>
            </a:r>
            <a:r>
              <a:rPr lang="en-US" sz="1900" dirty="0" err="1"/>
              <a:t>pero</a:t>
            </a:r>
            <a:r>
              <a:rPr lang="en-US" sz="1900" dirty="0"/>
              <a:t> </a:t>
            </a:r>
            <a:r>
              <a:rPr lang="en-US" sz="1900" dirty="0" err="1"/>
              <a:t>si</a:t>
            </a:r>
            <a:r>
              <a:rPr lang="en-US" sz="1900" dirty="0"/>
              <a:t> </a:t>
            </a:r>
            <a:r>
              <a:rPr lang="en-US" sz="1900" dirty="0" err="1"/>
              <a:t>verificamos</a:t>
            </a:r>
            <a:r>
              <a:rPr lang="en-US" sz="1900" dirty="0"/>
              <a:t> </a:t>
            </a:r>
            <a:r>
              <a:rPr lang="en-US" sz="1900" dirty="0" err="1"/>
              <a:t>en</a:t>
            </a:r>
            <a:r>
              <a:rPr lang="en-US" sz="1900" dirty="0"/>
              <a:t> </a:t>
            </a:r>
            <a:r>
              <a:rPr lang="en-US" sz="1900" dirty="0" err="1"/>
              <a:t>el</a:t>
            </a:r>
            <a:r>
              <a:rPr lang="en-US" sz="1900" dirty="0"/>
              <a:t> terminal  </a:t>
            </a:r>
            <a:r>
              <a:rPr lang="en-US" sz="1900" dirty="0" err="1"/>
              <a:t>vemos</a:t>
            </a:r>
            <a:r>
              <a:rPr lang="en-US" sz="1900" dirty="0"/>
              <a:t> </a:t>
            </a:r>
            <a:r>
              <a:rPr lang="en-US" sz="1900" dirty="0" err="1"/>
              <a:t>el</a:t>
            </a:r>
            <a:r>
              <a:rPr lang="en-US" sz="1900" dirty="0"/>
              <a:t> valor de ese </a:t>
            </a:r>
            <a:r>
              <a:rPr lang="en-US" sz="1900" dirty="0" err="1"/>
              <a:t>parámetro</a:t>
            </a:r>
            <a:r>
              <a:rPr lang="en-US" sz="1900" dirty="0"/>
              <a:t> query. Ese es </a:t>
            </a:r>
            <a:r>
              <a:rPr lang="en-US" sz="1900" dirty="0" err="1"/>
              <a:t>el</a:t>
            </a:r>
            <a:r>
              <a:rPr lang="en-US" sz="1900" dirty="0"/>
              <a:t> valor del </a:t>
            </a:r>
            <a:r>
              <a:rPr lang="en-US" sz="1900" dirty="0" err="1"/>
              <a:t>parámetro</a:t>
            </a:r>
            <a:r>
              <a:rPr lang="en-US" sz="1900" dirty="0"/>
              <a:t> </a:t>
            </a:r>
            <a:r>
              <a:rPr lang="en-US" sz="1900" dirty="0" err="1"/>
              <a:t>ordenar</a:t>
            </a:r>
            <a:r>
              <a:rPr lang="en-US" sz="1900" dirty="0"/>
              <a:t>.</a:t>
            </a:r>
            <a:endParaRPr lang="es-ES" sz="1900" dirty="0"/>
          </a:p>
          <a:p>
            <a:pPr marL="0" indent="0">
              <a:buNone/>
            </a:pPr>
            <a:endParaRPr lang="es-ES" dirty="0"/>
          </a:p>
        </p:txBody>
      </p:sp>
      <p:sp>
        <p:nvSpPr>
          <p:cNvPr id="4" name="Marcador de número de diapositiva 3">
            <a:extLst>
              <a:ext uri="{FF2B5EF4-FFF2-40B4-BE49-F238E27FC236}">
                <a16:creationId xmlns:a16="http://schemas.microsoft.com/office/drawing/2014/main" id="{F062A670-D5C7-EE87-336D-399713E2E3E3}"/>
              </a:ext>
            </a:extLst>
          </p:cNvPr>
          <p:cNvSpPr>
            <a:spLocks noGrp="1"/>
          </p:cNvSpPr>
          <p:nvPr>
            <p:ph type="sldNum" sz="quarter" idx="12"/>
          </p:nvPr>
        </p:nvSpPr>
        <p:spPr/>
        <p:txBody>
          <a:bodyPr/>
          <a:lstStyle/>
          <a:p>
            <a:fld id="{1A5952E3-DA43-4FE4-B797-0AD175EBA12D}" type="slidenum">
              <a:rPr lang="es-ES" smtClean="0"/>
              <a:t>63</a:t>
            </a:fld>
            <a:endParaRPr lang="es-ES"/>
          </a:p>
        </p:txBody>
      </p:sp>
      <p:pic>
        <p:nvPicPr>
          <p:cNvPr id="6" name="Imagen 5">
            <a:extLst>
              <a:ext uri="{FF2B5EF4-FFF2-40B4-BE49-F238E27FC236}">
                <a16:creationId xmlns:a16="http://schemas.microsoft.com/office/drawing/2014/main" id="{91C9DC51-8E19-84D8-4FA3-04D956516B53}"/>
              </a:ext>
            </a:extLst>
          </p:cNvPr>
          <p:cNvPicPr>
            <a:picLocks noChangeAspect="1"/>
          </p:cNvPicPr>
          <p:nvPr/>
        </p:nvPicPr>
        <p:blipFill>
          <a:blip r:embed="rId3"/>
          <a:stretch>
            <a:fillRect/>
          </a:stretch>
        </p:blipFill>
        <p:spPr>
          <a:xfrm>
            <a:off x="57151" y="735338"/>
            <a:ext cx="12192000" cy="1724121"/>
          </a:xfrm>
          <a:prstGeom prst="rect">
            <a:avLst/>
          </a:prstGeom>
          <a:ln>
            <a:solidFill>
              <a:schemeClr val="accent1"/>
            </a:solidFill>
          </a:ln>
        </p:spPr>
      </p:pic>
      <p:pic>
        <p:nvPicPr>
          <p:cNvPr id="8" name="Imagen 7">
            <a:extLst>
              <a:ext uri="{FF2B5EF4-FFF2-40B4-BE49-F238E27FC236}">
                <a16:creationId xmlns:a16="http://schemas.microsoft.com/office/drawing/2014/main" id="{7A359E5C-5F1A-B8C0-216C-5E457B479180}"/>
              </a:ext>
            </a:extLst>
          </p:cNvPr>
          <p:cNvPicPr>
            <a:picLocks noChangeAspect="1"/>
          </p:cNvPicPr>
          <p:nvPr/>
        </p:nvPicPr>
        <p:blipFill>
          <a:blip r:embed="rId4"/>
          <a:stretch>
            <a:fillRect/>
          </a:stretch>
        </p:blipFill>
        <p:spPr>
          <a:xfrm>
            <a:off x="57151" y="3011909"/>
            <a:ext cx="11449050" cy="2038350"/>
          </a:xfrm>
          <a:prstGeom prst="rect">
            <a:avLst/>
          </a:prstGeom>
        </p:spPr>
      </p:pic>
    </p:spTree>
    <p:extLst>
      <p:ext uri="{BB962C8B-B14F-4D97-AF65-F5344CB8AC3E}">
        <p14:creationId xmlns:p14="http://schemas.microsoft.com/office/powerpoint/2010/main" val="640736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33AB0-0832-951F-1D0C-0FECBA98C78D}"/>
              </a:ext>
            </a:extLst>
          </p:cNvPr>
          <p:cNvSpPr>
            <a:spLocks noGrp="1"/>
          </p:cNvSpPr>
          <p:nvPr>
            <p:ph type="title"/>
          </p:nvPr>
        </p:nvSpPr>
        <p:spPr/>
        <p:txBody>
          <a:bodyPr/>
          <a:lstStyle/>
          <a:p>
            <a:r>
              <a:rPr lang="es-ES" dirty="0"/>
              <a:t>Trabajando con el parámetro </a:t>
            </a:r>
            <a:r>
              <a:rPr lang="es-ES" dirty="0" err="1"/>
              <a:t>query</a:t>
            </a:r>
            <a:endParaRPr lang="es-ES" dirty="0"/>
          </a:p>
        </p:txBody>
      </p:sp>
      <p:sp>
        <p:nvSpPr>
          <p:cNvPr id="4" name="Marcador de número de diapositiva 3">
            <a:extLst>
              <a:ext uri="{FF2B5EF4-FFF2-40B4-BE49-F238E27FC236}">
                <a16:creationId xmlns:a16="http://schemas.microsoft.com/office/drawing/2014/main" id="{A5A13D19-9342-DABD-3A63-C2360627D692}"/>
              </a:ext>
            </a:extLst>
          </p:cNvPr>
          <p:cNvSpPr>
            <a:spLocks noGrp="1"/>
          </p:cNvSpPr>
          <p:nvPr>
            <p:ph type="sldNum" sz="quarter" idx="12"/>
          </p:nvPr>
        </p:nvSpPr>
        <p:spPr/>
        <p:txBody>
          <a:bodyPr/>
          <a:lstStyle/>
          <a:p>
            <a:fld id="{1A5952E3-DA43-4FE4-B797-0AD175EBA12D}" type="slidenum">
              <a:rPr lang="es-ES" smtClean="0"/>
              <a:t>64</a:t>
            </a:fld>
            <a:endParaRPr lang="es-ES"/>
          </a:p>
        </p:txBody>
      </p:sp>
      <p:pic>
        <p:nvPicPr>
          <p:cNvPr id="10" name="Marcador de contenido 9">
            <a:extLst>
              <a:ext uri="{FF2B5EF4-FFF2-40B4-BE49-F238E27FC236}">
                <a16:creationId xmlns:a16="http://schemas.microsoft.com/office/drawing/2014/main" id="{30EF5E57-0615-98E0-5F14-ACC142153C3F}"/>
              </a:ext>
            </a:extLst>
          </p:cNvPr>
          <p:cNvPicPr>
            <a:picLocks noGrp="1" noChangeAspect="1"/>
          </p:cNvPicPr>
          <p:nvPr>
            <p:ph idx="1"/>
          </p:nvPr>
        </p:nvPicPr>
        <p:blipFill>
          <a:blip r:embed="rId3"/>
          <a:stretch>
            <a:fillRect/>
          </a:stretch>
        </p:blipFill>
        <p:spPr>
          <a:xfrm>
            <a:off x="528919" y="2082847"/>
            <a:ext cx="9737943" cy="1414515"/>
          </a:xfrm>
        </p:spPr>
      </p:pic>
      <p:sp>
        <p:nvSpPr>
          <p:cNvPr id="11" name="CuadroTexto 10">
            <a:extLst>
              <a:ext uri="{FF2B5EF4-FFF2-40B4-BE49-F238E27FC236}">
                <a16:creationId xmlns:a16="http://schemas.microsoft.com/office/drawing/2014/main" id="{C2B08A11-8198-0C17-4A19-9C066AFA3FC8}"/>
              </a:ext>
            </a:extLst>
          </p:cNvPr>
          <p:cNvSpPr txBox="1"/>
          <p:nvPr/>
        </p:nvSpPr>
        <p:spPr>
          <a:xfrm>
            <a:off x="528919" y="4048026"/>
            <a:ext cx="11134162" cy="2308324"/>
          </a:xfrm>
          <a:prstGeom prst="rect">
            <a:avLst/>
          </a:prstGeom>
          <a:noFill/>
        </p:spPr>
        <p:txBody>
          <a:bodyPr wrap="square" rtlCol="0">
            <a:spAutoFit/>
          </a:bodyPr>
          <a:lstStyle/>
          <a:p>
            <a:pPr algn="just"/>
            <a:r>
              <a:rPr lang="es-ES" dirty="0"/>
              <a:t>Verificamos si el valor del parámetro ordenar es igual a vistas. </a:t>
            </a:r>
          </a:p>
          <a:p>
            <a:pPr algn="just"/>
            <a:r>
              <a:rPr lang="es-ES" dirty="0"/>
              <a:t>Si es verdadero, entonces vamos a enviar una versión ordenada de esa lista en formato JSON y dentro vamos a generar una copia ordenada de esa lista.</a:t>
            </a:r>
          </a:p>
          <a:p>
            <a:pPr algn="just"/>
            <a:r>
              <a:rPr lang="es-ES" dirty="0"/>
              <a:t>Utilizamos el método </a:t>
            </a:r>
            <a:r>
              <a:rPr lang="es-ES" dirty="0" err="1"/>
              <a:t>sort</a:t>
            </a:r>
            <a:r>
              <a:rPr lang="es-ES" dirty="0"/>
              <a:t>(), en el cual el criterio de orden se puede definir a través de una función flecha que recibe  los parámetros que se van a restar para indicar si el orden es ascendente o descendente. En el ejemplo anterior los cursos se ordenan de manera ascendente.</a:t>
            </a:r>
          </a:p>
          <a:p>
            <a:pPr algn="just"/>
            <a:r>
              <a:rPr lang="es-ES" dirty="0"/>
              <a:t>Si es falso entonces enviamos los resultados sin ordenar.</a:t>
            </a:r>
          </a:p>
          <a:p>
            <a:endParaRPr lang="es-ES" dirty="0"/>
          </a:p>
        </p:txBody>
      </p:sp>
    </p:spTree>
    <p:extLst>
      <p:ext uri="{BB962C8B-B14F-4D97-AF65-F5344CB8AC3E}">
        <p14:creationId xmlns:p14="http://schemas.microsoft.com/office/powerpoint/2010/main" val="3098388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F9BC9-F1F6-F964-05C5-49A6FC4B245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D2C6D50-92BE-480C-17AB-DDDAC8176998}"/>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D282B22-6A0E-FE95-3491-ED1D81D3A1D7}"/>
              </a:ext>
            </a:extLst>
          </p:cNvPr>
          <p:cNvSpPr>
            <a:spLocks noGrp="1"/>
          </p:cNvSpPr>
          <p:nvPr>
            <p:ph type="sldNum" sz="quarter" idx="12"/>
          </p:nvPr>
        </p:nvSpPr>
        <p:spPr/>
        <p:txBody>
          <a:bodyPr/>
          <a:lstStyle/>
          <a:p>
            <a:fld id="{1A5952E3-DA43-4FE4-B797-0AD175EBA12D}" type="slidenum">
              <a:rPr lang="es-ES" smtClean="0"/>
              <a:t>65</a:t>
            </a:fld>
            <a:endParaRPr lang="es-ES"/>
          </a:p>
        </p:txBody>
      </p:sp>
      <p:pic>
        <p:nvPicPr>
          <p:cNvPr id="17" name="Imagen 16">
            <a:extLst>
              <a:ext uri="{FF2B5EF4-FFF2-40B4-BE49-F238E27FC236}">
                <a16:creationId xmlns:a16="http://schemas.microsoft.com/office/drawing/2014/main" id="{CD226C08-B822-EC64-9986-CC361327A705}"/>
              </a:ext>
            </a:extLst>
          </p:cNvPr>
          <p:cNvPicPr>
            <a:picLocks noChangeAspect="1"/>
          </p:cNvPicPr>
          <p:nvPr/>
        </p:nvPicPr>
        <p:blipFill>
          <a:blip r:embed="rId2"/>
          <a:stretch>
            <a:fillRect/>
          </a:stretch>
        </p:blipFill>
        <p:spPr>
          <a:xfrm>
            <a:off x="133350" y="2252292"/>
            <a:ext cx="12192000" cy="1454594"/>
          </a:xfrm>
          <a:prstGeom prst="rect">
            <a:avLst/>
          </a:prstGeom>
          <a:ln>
            <a:solidFill>
              <a:schemeClr val="accent1"/>
            </a:solidFill>
          </a:ln>
        </p:spPr>
      </p:pic>
    </p:spTree>
    <p:extLst>
      <p:ext uri="{BB962C8B-B14F-4D97-AF65-F5344CB8AC3E}">
        <p14:creationId xmlns:p14="http://schemas.microsoft.com/office/powerpoint/2010/main" val="32764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1A42E-C3C4-248F-5DEF-8A4EC54A712D}"/>
              </a:ext>
            </a:extLst>
          </p:cNvPr>
          <p:cNvSpPr>
            <a:spLocks noGrp="1"/>
          </p:cNvSpPr>
          <p:nvPr>
            <p:ph type="title"/>
          </p:nvPr>
        </p:nvSpPr>
        <p:spPr/>
        <p:txBody>
          <a:bodyPr/>
          <a:lstStyle/>
          <a:p>
            <a:endParaRPr lang="es-ES"/>
          </a:p>
        </p:txBody>
      </p:sp>
      <p:pic>
        <p:nvPicPr>
          <p:cNvPr id="8" name="Marcador de contenido 7">
            <a:extLst>
              <a:ext uri="{FF2B5EF4-FFF2-40B4-BE49-F238E27FC236}">
                <a16:creationId xmlns:a16="http://schemas.microsoft.com/office/drawing/2014/main" id="{2402D423-5299-CB3F-FBF9-E9D885C47D1D}"/>
              </a:ext>
            </a:extLst>
          </p:cNvPr>
          <p:cNvPicPr>
            <a:picLocks noGrp="1" noChangeAspect="1"/>
          </p:cNvPicPr>
          <p:nvPr>
            <p:ph idx="1"/>
          </p:nvPr>
        </p:nvPicPr>
        <p:blipFill>
          <a:blip r:embed="rId3"/>
          <a:stretch>
            <a:fillRect/>
          </a:stretch>
        </p:blipFill>
        <p:spPr>
          <a:xfrm>
            <a:off x="838200" y="4200580"/>
            <a:ext cx="10515600" cy="1384189"/>
          </a:xfrm>
          <a:ln>
            <a:solidFill>
              <a:schemeClr val="accent1"/>
            </a:solidFill>
          </a:ln>
        </p:spPr>
      </p:pic>
      <p:sp>
        <p:nvSpPr>
          <p:cNvPr id="4" name="Marcador de número de diapositiva 3">
            <a:extLst>
              <a:ext uri="{FF2B5EF4-FFF2-40B4-BE49-F238E27FC236}">
                <a16:creationId xmlns:a16="http://schemas.microsoft.com/office/drawing/2014/main" id="{77A2E1F7-FEBD-A5C5-A4C3-337C9BB56C1F}"/>
              </a:ext>
            </a:extLst>
          </p:cNvPr>
          <p:cNvSpPr>
            <a:spLocks noGrp="1"/>
          </p:cNvSpPr>
          <p:nvPr>
            <p:ph type="sldNum" sz="quarter" idx="12"/>
          </p:nvPr>
        </p:nvSpPr>
        <p:spPr/>
        <p:txBody>
          <a:bodyPr/>
          <a:lstStyle/>
          <a:p>
            <a:fld id="{1A5952E3-DA43-4FE4-B797-0AD175EBA12D}" type="slidenum">
              <a:rPr lang="es-ES" smtClean="0"/>
              <a:t>66</a:t>
            </a:fld>
            <a:endParaRPr lang="es-ES"/>
          </a:p>
        </p:txBody>
      </p:sp>
      <p:pic>
        <p:nvPicPr>
          <p:cNvPr id="6" name="Imagen 5">
            <a:extLst>
              <a:ext uri="{FF2B5EF4-FFF2-40B4-BE49-F238E27FC236}">
                <a16:creationId xmlns:a16="http://schemas.microsoft.com/office/drawing/2014/main" id="{BB17C7D3-D25C-1A58-25DE-B05F32A2DADC}"/>
              </a:ext>
            </a:extLst>
          </p:cNvPr>
          <p:cNvPicPr>
            <a:picLocks noChangeAspect="1"/>
          </p:cNvPicPr>
          <p:nvPr/>
        </p:nvPicPr>
        <p:blipFill>
          <a:blip r:embed="rId4"/>
          <a:stretch>
            <a:fillRect/>
          </a:stretch>
        </p:blipFill>
        <p:spPr>
          <a:xfrm>
            <a:off x="838200" y="1870075"/>
            <a:ext cx="10735036" cy="1558925"/>
          </a:xfrm>
          <a:prstGeom prst="rect">
            <a:avLst/>
          </a:prstGeom>
        </p:spPr>
      </p:pic>
    </p:spTree>
    <p:extLst>
      <p:ext uri="{BB962C8B-B14F-4D97-AF65-F5344CB8AC3E}">
        <p14:creationId xmlns:p14="http://schemas.microsoft.com/office/powerpoint/2010/main" val="84429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D732D-81F5-AAEE-905B-88C7AB0D64F0}"/>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B5DC4AD8-A88E-16A4-73BD-E9118976A4B6}"/>
              </a:ext>
            </a:extLst>
          </p:cNvPr>
          <p:cNvPicPr>
            <a:picLocks noGrp="1" noChangeAspect="1"/>
          </p:cNvPicPr>
          <p:nvPr>
            <p:ph idx="1"/>
          </p:nvPr>
        </p:nvPicPr>
        <p:blipFill>
          <a:blip r:embed="rId3"/>
          <a:stretch>
            <a:fillRect/>
          </a:stretch>
        </p:blipFill>
        <p:spPr>
          <a:xfrm>
            <a:off x="838200" y="985838"/>
            <a:ext cx="9625702" cy="4348162"/>
          </a:xfrm>
        </p:spPr>
      </p:pic>
      <p:sp>
        <p:nvSpPr>
          <p:cNvPr id="4" name="Marcador de número de diapositiva 3">
            <a:extLst>
              <a:ext uri="{FF2B5EF4-FFF2-40B4-BE49-F238E27FC236}">
                <a16:creationId xmlns:a16="http://schemas.microsoft.com/office/drawing/2014/main" id="{CB8A07DF-F56B-BCB7-18EA-077B75D79B3C}"/>
              </a:ext>
            </a:extLst>
          </p:cNvPr>
          <p:cNvSpPr>
            <a:spLocks noGrp="1"/>
          </p:cNvSpPr>
          <p:nvPr>
            <p:ph type="sldNum" sz="quarter" idx="12"/>
          </p:nvPr>
        </p:nvSpPr>
        <p:spPr/>
        <p:txBody>
          <a:bodyPr/>
          <a:lstStyle/>
          <a:p>
            <a:fld id="{1A5952E3-DA43-4FE4-B797-0AD175EBA12D}" type="slidenum">
              <a:rPr lang="es-ES" smtClean="0"/>
              <a:t>67</a:t>
            </a:fld>
            <a:endParaRPr lang="es-ES"/>
          </a:p>
        </p:txBody>
      </p:sp>
      <p:sp>
        <p:nvSpPr>
          <p:cNvPr id="7" name="Rectángulo 6">
            <a:extLst>
              <a:ext uri="{FF2B5EF4-FFF2-40B4-BE49-F238E27FC236}">
                <a16:creationId xmlns:a16="http://schemas.microsoft.com/office/drawing/2014/main" id="{5A222997-E15C-5CD0-E755-45455B3167F8}"/>
              </a:ext>
            </a:extLst>
          </p:cNvPr>
          <p:cNvSpPr/>
          <p:nvPr/>
        </p:nvSpPr>
        <p:spPr>
          <a:xfrm>
            <a:off x="1885950" y="3695699"/>
            <a:ext cx="8420100" cy="1325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04E782B6-3BA7-62FB-8887-930C0544D435}"/>
              </a:ext>
            </a:extLst>
          </p:cNvPr>
          <p:cNvSpPr txBox="1"/>
          <p:nvPr/>
        </p:nvSpPr>
        <p:spPr>
          <a:xfrm>
            <a:off x="838200" y="5689600"/>
            <a:ext cx="10515600" cy="923330"/>
          </a:xfrm>
          <a:prstGeom prst="rect">
            <a:avLst/>
          </a:prstGeom>
          <a:noFill/>
        </p:spPr>
        <p:txBody>
          <a:bodyPr wrap="square" rtlCol="0">
            <a:spAutoFit/>
          </a:bodyPr>
          <a:lstStyle/>
          <a:p>
            <a:r>
              <a:rPr lang="en-US" dirty="0"/>
              <a:t>Si </a:t>
            </a:r>
            <a:r>
              <a:rPr lang="en-US" dirty="0" err="1"/>
              <a:t>queremos</a:t>
            </a:r>
            <a:r>
              <a:rPr lang="en-US" dirty="0"/>
              <a:t> que </a:t>
            </a:r>
            <a:r>
              <a:rPr lang="en-US" dirty="0" err="1"/>
              <a:t>varias</a:t>
            </a:r>
            <a:r>
              <a:rPr lang="en-US" dirty="0"/>
              <a:t> </a:t>
            </a:r>
            <a:r>
              <a:rPr lang="en-US" dirty="0" err="1"/>
              <a:t>rutas</a:t>
            </a:r>
            <a:r>
              <a:rPr lang="en-US" dirty="0"/>
              <a:t> </a:t>
            </a:r>
            <a:r>
              <a:rPr lang="en-US" dirty="0" err="1"/>
              <a:t>manejen</a:t>
            </a:r>
            <a:r>
              <a:rPr lang="en-US" dirty="0"/>
              <a:t> </a:t>
            </a:r>
            <a:r>
              <a:rPr lang="en-US" dirty="0" err="1"/>
              <a:t>este</a:t>
            </a:r>
            <a:r>
              <a:rPr lang="en-US" dirty="0"/>
              <a:t> par</a:t>
            </a:r>
            <a:r>
              <a:rPr lang="es-ES" dirty="0" err="1"/>
              <a:t>ámetro</a:t>
            </a:r>
            <a:r>
              <a:rPr lang="es-ES" dirty="0"/>
              <a:t> </a:t>
            </a:r>
            <a:r>
              <a:rPr lang="es-ES" dirty="0" err="1"/>
              <a:t>query</a:t>
            </a:r>
            <a:r>
              <a:rPr lang="es-ES" dirty="0"/>
              <a:t> podemos implementar el código anterior como una función aparte.</a:t>
            </a:r>
          </a:p>
          <a:p>
            <a:endParaRPr lang="es-ES" dirty="0"/>
          </a:p>
        </p:txBody>
      </p:sp>
    </p:spTree>
    <p:extLst>
      <p:ext uri="{BB962C8B-B14F-4D97-AF65-F5344CB8AC3E}">
        <p14:creationId xmlns:p14="http://schemas.microsoft.com/office/powerpoint/2010/main" val="709984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7C6966-1403-9A4D-E513-B97A0A9E21EB}"/>
              </a:ext>
            </a:extLst>
          </p:cNvPr>
          <p:cNvSpPr>
            <a:spLocks noGrp="1"/>
          </p:cNvSpPr>
          <p:nvPr>
            <p:ph idx="1"/>
          </p:nvPr>
        </p:nvSpPr>
        <p:spPr>
          <a:xfrm>
            <a:off x="838200" y="1143000"/>
            <a:ext cx="10515600" cy="5033963"/>
          </a:xfrm>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77A15C0D-8DBE-3D35-2450-3DA7CDB6F1BB}"/>
              </a:ext>
            </a:extLst>
          </p:cNvPr>
          <p:cNvSpPr>
            <a:spLocks noGrp="1"/>
          </p:cNvSpPr>
          <p:nvPr>
            <p:ph type="sldNum" sz="quarter" idx="12"/>
          </p:nvPr>
        </p:nvSpPr>
        <p:spPr/>
        <p:txBody>
          <a:bodyPr/>
          <a:lstStyle/>
          <a:p>
            <a:fld id="{1A5952E3-DA43-4FE4-B797-0AD175EBA12D}" type="slidenum">
              <a:rPr lang="es-ES" smtClean="0"/>
              <a:t>68</a:t>
            </a:fld>
            <a:endParaRPr lang="es-ES"/>
          </a:p>
        </p:txBody>
      </p:sp>
      <p:pic>
        <p:nvPicPr>
          <p:cNvPr id="9" name="Imagen 8">
            <a:extLst>
              <a:ext uri="{FF2B5EF4-FFF2-40B4-BE49-F238E27FC236}">
                <a16:creationId xmlns:a16="http://schemas.microsoft.com/office/drawing/2014/main" id="{33B50A79-1780-2DAF-7C5C-3574D7DA2E8F}"/>
              </a:ext>
            </a:extLst>
          </p:cNvPr>
          <p:cNvPicPr>
            <a:picLocks noChangeAspect="1"/>
          </p:cNvPicPr>
          <p:nvPr/>
        </p:nvPicPr>
        <p:blipFill>
          <a:blip r:embed="rId2"/>
          <a:stretch>
            <a:fillRect/>
          </a:stretch>
        </p:blipFill>
        <p:spPr>
          <a:xfrm>
            <a:off x="0" y="1142407"/>
            <a:ext cx="12192000" cy="4573186"/>
          </a:xfrm>
          <a:prstGeom prst="rect">
            <a:avLst/>
          </a:prstGeom>
        </p:spPr>
      </p:pic>
    </p:spTree>
    <p:extLst>
      <p:ext uri="{BB962C8B-B14F-4D97-AF65-F5344CB8AC3E}">
        <p14:creationId xmlns:p14="http://schemas.microsoft.com/office/powerpoint/2010/main" val="4086108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8334DA-94F8-E435-DCE0-6E7C43BEE00B}"/>
              </a:ext>
            </a:extLst>
          </p:cNvPr>
          <p:cNvSpPr>
            <a:spLocks noGrp="1"/>
          </p:cNvSpPr>
          <p:nvPr>
            <p:ph idx="1"/>
          </p:nvPr>
        </p:nvSpPr>
        <p:spPr>
          <a:xfrm>
            <a:off x="838200" y="590550"/>
            <a:ext cx="4433887" cy="5586413"/>
          </a:xfrm>
        </p:spPr>
        <p:txBody>
          <a:bodyPr/>
          <a:lstStyle/>
          <a:p>
            <a:pPr marL="0" indent="0" algn="just">
              <a:buNone/>
            </a:pPr>
            <a:r>
              <a:rPr lang="es-ES" dirty="0"/>
              <a:t>Los </a:t>
            </a:r>
            <a:r>
              <a:rPr lang="es-ES" dirty="0" err="1"/>
              <a:t>routers</a:t>
            </a:r>
            <a:r>
              <a:rPr lang="es-ES" dirty="0"/>
              <a:t> son muy útiles porque nos permiten reusar la parte inicial del </a:t>
            </a:r>
            <a:r>
              <a:rPr lang="es-ES" dirty="0" err="1"/>
              <a:t>path</a:t>
            </a:r>
            <a:r>
              <a:rPr lang="es-ES" dirty="0"/>
              <a:t> en una URL. </a:t>
            </a:r>
          </a:p>
          <a:p>
            <a:pPr marL="0" indent="0">
              <a:buNone/>
            </a:pPr>
            <a:r>
              <a:rPr lang="es-ES" dirty="0"/>
              <a:t>Podemos ver que en el programa estamos repitiendo </a:t>
            </a:r>
            <a:r>
              <a:rPr lang="en-US" dirty="0"/>
              <a:t>‘/</a:t>
            </a:r>
            <a:r>
              <a:rPr lang="en-US" dirty="0" err="1"/>
              <a:t>curso</a:t>
            </a:r>
            <a:r>
              <a:rPr lang="en-US" dirty="0"/>
              <a:t>/</a:t>
            </a:r>
            <a:r>
              <a:rPr lang="en-US" dirty="0" err="1"/>
              <a:t>programacion</a:t>
            </a:r>
            <a:r>
              <a:rPr lang="en-US" dirty="0"/>
              <a:t>’</a:t>
            </a:r>
            <a:endParaRPr lang="es-ES" dirty="0"/>
          </a:p>
          <a:p>
            <a:pPr marL="0" indent="0">
              <a:buNone/>
            </a:pPr>
            <a:r>
              <a:rPr lang="es-ES" dirty="0"/>
              <a:t>en varias de las rutas que definimos. </a:t>
            </a:r>
          </a:p>
          <a:p>
            <a:pPr marL="0" indent="0">
              <a:buNone/>
            </a:pPr>
            <a:endParaRPr lang="es-ES" dirty="0"/>
          </a:p>
        </p:txBody>
      </p:sp>
      <p:sp>
        <p:nvSpPr>
          <p:cNvPr id="4" name="Marcador de número de diapositiva 3">
            <a:extLst>
              <a:ext uri="{FF2B5EF4-FFF2-40B4-BE49-F238E27FC236}">
                <a16:creationId xmlns:a16="http://schemas.microsoft.com/office/drawing/2014/main" id="{4F07E605-219D-EC04-49B8-967B720EE347}"/>
              </a:ext>
            </a:extLst>
          </p:cNvPr>
          <p:cNvSpPr>
            <a:spLocks noGrp="1"/>
          </p:cNvSpPr>
          <p:nvPr>
            <p:ph type="sldNum" sz="quarter" idx="12"/>
          </p:nvPr>
        </p:nvSpPr>
        <p:spPr/>
        <p:txBody>
          <a:bodyPr/>
          <a:lstStyle/>
          <a:p>
            <a:fld id="{1A5952E3-DA43-4FE4-B797-0AD175EBA12D}" type="slidenum">
              <a:rPr lang="es-ES" smtClean="0"/>
              <a:t>69</a:t>
            </a:fld>
            <a:endParaRPr lang="es-ES"/>
          </a:p>
        </p:txBody>
      </p:sp>
      <p:pic>
        <p:nvPicPr>
          <p:cNvPr id="10" name="Imagen 9">
            <a:extLst>
              <a:ext uri="{FF2B5EF4-FFF2-40B4-BE49-F238E27FC236}">
                <a16:creationId xmlns:a16="http://schemas.microsoft.com/office/drawing/2014/main" id="{294C3CE1-4D8E-B416-8BA8-38E728CF0283}"/>
              </a:ext>
            </a:extLst>
          </p:cNvPr>
          <p:cNvPicPr>
            <a:picLocks noChangeAspect="1"/>
          </p:cNvPicPr>
          <p:nvPr/>
        </p:nvPicPr>
        <p:blipFill>
          <a:blip r:embed="rId2"/>
          <a:stretch>
            <a:fillRect/>
          </a:stretch>
        </p:blipFill>
        <p:spPr>
          <a:xfrm>
            <a:off x="5481637" y="433387"/>
            <a:ext cx="6257925" cy="6105525"/>
          </a:xfrm>
          <a:prstGeom prst="rect">
            <a:avLst/>
          </a:prstGeom>
        </p:spPr>
      </p:pic>
    </p:spTree>
    <p:extLst>
      <p:ext uri="{BB962C8B-B14F-4D97-AF65-F5344CB8AC3E}">
        <p14:creationId xmlns:p14="http://schemas.microsoft.com/office/powerpoint/2010/main" val="2497726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EF8F66-20A0-FB3D-FEC0-E747A84D8C0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889748A-C33F-112D-9874-DBC0BDCC8B59}"/>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BDF3CA7-5DD9-1220-21E2-C16DB6537AE2}"/>
              </a:ext>
            </a:extLst>
          </p:cNvPr>
          <p:cNvSpPr>
            <a:spLocks noGrp="1"/>
          </p:cNvSpPr>
          <p:nvPr>
            <p:ph type="sldNum" sz="quarter" idx="12"/>
          </p:nvPr>
        </p:nvSpPr>
        <p:spPr/>
        <p:txBody>
          <a:bodyPr/>
          <a:lstStyle/>
          <a:p>
            <a:fld id="{1A5952E3-DA43-4FE4-B797-0AD175EBA12D}" type="slidenum">
              <a:rPr lang="es-ES" smtClean="0"/>
              <a:t>7</a:t>
            </a:fld>
            <a:endParaRPr lang="es-ES"/>
          </a:p>
        </p:txBody>
      </p:sp>
      <p:pic>
        <p:nvPicPr>
          <p:cNvPr id="6" name="Imagen 5">
            <a:extLst>
              <a:ext uri="{FF2B5EF4-FFF2-40B4-BE49-F238E27FC236}">
                <a16:creationId xmlns:a16="http://schemas.microsoft.com/office/drawing/2014/main" id="{3752CFA8-A03C-CEA8-9CD5-1D62CEC07C12}"/>
              </a:ext>
            </a:extLst>
          </p:cNvPr>
          <p:cNvPicPr>
            <a:picLocks noChangeAspect="1"/>
          </p:cNvPicPr>
          <p:nvPr/>
        </p:nvPicPr>
        <p:blipFill>
          <a:blip r:embed="rId3"/>
          <a:stretch>
            <a:fillRect/>
          </a:stretch>
        </p:blipFill>
        <p:spPr>
          <a:xfrm>
            <a:off x="371475" y="1027906"/>
            <a:ext cx="10982325" cy="3695700"/>
          </a:xfrm>
          <a:prstGeom prst="rect">
            <a:avLst/>
          </a:prstGeom>
        </p:spPr>
      </p:pic>
    </p:spTree>
    <p:extLst>
      <p:ext uri="{BB962C8B-B14F-4D97-AF65-F5344CB8AC3E}">
        <p14:creationId xmlns:p14="http://schemas.microsoft.com/office/powerpoint/2010/main" val="153348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021343-6879-3807-C433-7A2AB248F07C}"/>
              </a:ext>
            </a:extLst>
          </p:cNvPr>
          <p:cNvSpPr>
            <a:spLocks noGrp="1"/>
          </p:cNvSpPr>
          <p:nvPr>
            <p:ph type="title"/>
          </p:nvPr>
        </p:nvSpPr>
        <p:spPr/>
        <p:txBody>
          <a:bodyPr/>
          <a:lstStyle/>
          <a:p>
            <a:r>
              <a:rPr lang="en-US" dirty="0" err="1"/>
              <a:t>Crear</a:t>
            </a:r>
            <a:r>
              <a:rPr lang="en-US" dirty="0"/>
              <a:t> un router</a:t>
            </a:r>
            <a:endParaRPr lang="es-ES" dirty="0"/>
          </a:p>
        </p:txBody>
      </p:sp>
      <p:sp>
        <p:nvSpPr>
          <p:cNvPr id="3" name="Marcador de contenido 2">
            <a:extLst>
              <a:ext uri="{FF2B5EF4-FFF2-40B4-BE49-F238E27FC236}">
                <a16:creationId xmlns:a16="http://schemas.microsoft.com/office/drawing/2014/main" id="{E436F127-B9C0-CD3A-41CD-0BCBDE19A61D}"/>
              </a:ext>
            </a:extLst>
          </p:cNvPr>
          <p:cNvSpPr>
            <a:spLocks noGrp="1"/>
          </p:cNvSpPr>
          <p:nvPr>
            <p:ph idx="1"/>
          </p:nvPr>
        </p:nvSpPr>
        <p:spPr/>
        <p:txBody>
          <a:bodyPr/>
          <a:lstStyle/>
          <a:p>
            <a:pPr marL="0" indent="0" algn="just">
              <a:buNone/>
            </a:pPr>
            <a:r>
              <a:rPr lang="en-US" dirty="0" err="1"/>
              <a:t>Cada</a:t>
            </a:r>
            <a:r>
              <a:rPr lang="en-US" dirty="0"/>
              <a:t> router </a:t>
            </a:r>
            <a:r>
              <a:rPr lang="en-US" dirty="0" err="1"/>
              <a:t>tiene</a:t>
            </a:r>
            <a:r>
              <a:rPr lang="en-US" dirty="0"/>
              <a:t> un  </a:t>
            </a:r>
            <a:r>
              <a:rPr lang="en-US" dirty="0" err="1"/>
              <a:t>nombre</a:t>
            </a:r>
            <a:r>
              <a:rPr lang="en-US" dirty="0"/>
              <a:t> y </a:t>
            </a:r>
            <a:r>
              <a:rPr lang="en-US" dirty="0" err="1"/>
              <a:t>camino</a:t>
            </a:r>
            <a:r>
              <a:rPr lang="en-US" dirty="0"/>
              <a:t> </a:t>
            </a:r>
            <a:r>
              <a:rPr lang="en-US" dirty="0" err="1"/>
              <a:t>específico</a:t>
            </a:r>
            <a:r>
              <a:rPr lang="en-US" dirty="0"/>
              <a:t> </a:t>
            </a:r>
            <a:r>
              <a:rPr lang="en-US" dirty="0" err="1"/>
              <a:t>asociado</a:t>
            </a:r>
            <a:r>
              <a:rPr lang="en-US" dirty="0"/>
              <a:t>. Para </a:t>
            </a:r>
            <a:r>
              <a:rPr lang="en-US" dirty="0" err="1"/>
              <a:t>crearlo</a:t>
            </a:r>
            <a:r>
              <a:rPr lang="en-US" dirty="0"/>
              <a:t> </a:t>
            </a:r>
            <a:r>
              <a:rPr lang="en-US" dirty="0" err="1"/>
              <a:t>usamos</a:t>
            </a:r>
            <a:r>
              <a:rPr lang="en-US" dirty="0"/>
              <a:t> </a:t>
            </a:r>
            <a:r>
              <a:rPr lang="en-US" dirty="0" err="1"/>
              <a:t>el</a:t>
            </a:r>
            <a:r>
              <a:rPr lang="en-US" dirty="0"/>
              <a:t> </a:t>
            </a:r>
            <a:r>
              <a:rPr lang="en-US" dirty="0" err="1"/>
              <a:t>método</a:t>
            </a:r>
            <a:r>
              <a:rPr lang="en-US" dirty="0"/>
              <a:t> Router() del m</a:t>
            </a:r>
            <a:r>
              <a:rPr lang="es-ES" dirty="0" err="1"/>
              <a:t>ó</a:t>
            </a:r>
            <a:r>
              <a:rPr lang="en-US" dirty="0" err="1"/>
              <a:t>dulo</a:t>
            </a:r>
            <a:r>
              <a:rPr lang="en-US" dirty="0"/>
              <a:t> Express.</a:t>
            </a:r>
          </a:p>
          <a:p>
            <a:pPr marL="0" indent="0" algn="just">
              <a:buNone/>
            </a:pPr>
            <a:r>
              <a:rPr lang="en-US" dirty="0"/>
              <a:t>A </a:t>
            </a:r>
            <a:r>
              <a:rPr lang="en-US" dirty="0" err="1"/>
              <a:t>trav</a:t>
            </a:r>
            <a:r>
              <a:rPr lang="es-ES" dirty="0" err="1"/>
              <a:t>és</a:t>
            </a:r>
            <a:r>
              <a:rPr lang="en-US" dirty="0"/>
              <a:t> de app </a:t>
            </a:r>
            <a:r>
              <a:rPr lang="en-US" dirty="0" err="1"/>
              <a:t>llamamos</a:t>
            </a:r>
            <a:r>
              <a:rPr lang="en-US" dirty="0"/>
              <a:t> al </a:t>
            </a:r>
            <a:r>
              <a:rPr lang="en-US" dirty="0" err="1"/>
              <a:t>método</a:t>
            </a:r>
            <a:r>
              <a:rPr lang="en-US" dirty="0"/>
              <a:t> use() que le dice a Express que use un </a:t>
            </a:r>
            <a:r>
              <a:rPr lang="en-US" dirty="0" err="1"/>
              <a:t>camino</a:t>
            </a:r>
            <a:r>
              <a:rPr lang="en-US" dirty="0"/>
              <a:t> o path </a:t>
            </a:r>
            <a:r>
              <a:rPr lang="en-US" dirty="0" err="1"/>
              <a:t>específico</a:t>
            </a:r>
            <a:r>
              <a:rPr lang="en-US" dirty="0"/>
              <a:t> y lo </a:t>
            </a:r>
            <a:r>
              <a:rPr lang="en-US" dirty="0" err="1"/>
              <a:t>asocie</a:t>
            </a:r>
            <a:r>
              <a:rPr lang="en-US" dirty="0"/>
              <a:t> a un router </a:t>
            </a:r>
            <a:r>
              <a:rPr lang="en-US" dirty="0" err="1"/>
              <a:t>específico</a:t>
            </a:r>
            <a:r>
              <a:rPr lang="en-US" dirty="0"/>
              <a:t>.  </a:t>
            </a:r>
          </a:p>
          <a:p>
            <a:endParaRPr lang="es-ES" dirty="0"/>
          </a:p>
        </p:txBody>
      </p:sp>
      <p:sp>
        <p:nvSpPr>
          <p:cNvPr id="4" name="Marcador de número de diapositiva 3">
            <a:extLst>
              <a:ext uri="{FF2B5EF4-FFF2-40B4-BE49-F238E27FC236}">
                <a16:creationId xmlns:a16="http://schemas.microsoft.com/office/drawing/2014/main" id="{449CB03E-BAA5-350B-F877-52295C8AA893}"/>
              </a:ext>
            </a:extLst>
          </p:cNvPr>
          <p:cNvSpPr>
            <a:spLocks noGrp="1"/>
          </p:cNvSpPr>
          <p:nvPr>
            <p:ph type="sldNum" sz="quarter" idx="12"/>
          </p:nvPr>
        </p:nvSpPr>
        <p:spPr/>
        <p:txBody>
          <a:bodyPr/>
          <a:lstStyle/>
          <a:p>
            <a:fld id="{1A5952E3-DA43-4FE4-B797-0AD175EBA12D}" type="slidenum">
              <a:rPr lang="es-ES" smtClean="0"/>
              <a:t>70</a:t>
            </a:fld>
            <a:endParaRPr lang="es-ES"/>
          </a:p>
        </p:txBody>
      </p:sp>
      <p:pic>
        <p:nvPicPr>
          <p:cNvPr id="6" name="Imagen 5">
            <a:extLst>
              <a:ext uri="{FF2B5EF4-FFF2-40B4-BE49-F238E27FC236}">
                <a16:creationId xmlns:a16="http://schemas.microsoft.com/office/drawing/2014/main" id="{379B56C9-0D75-6110-38D6-CDA43249BCE9}"/>
              </a:ext>
            </a:extLst>
          </p:cNvPr>
          <p:cNvPicPr>
            <a:picLocks noChangeAspect="1"/>
          </p:cNvPicPr>
          <p:nvPr/>
        </p:nvPicPr>
        <p:blipFill>
          <a:blip r:embed="rId3"/>
          <a:stretch>
            <a:fillRect/>
          </a:stretch>
        </p:blipFill>
        <p:spPr>
          <a:xfrm>
            <a:off x="838200" y="4001294"/>
            <a:ext cx="8439150" cy="1399083"/>
          </a:xfrm>
          <a:prstGeom prst="rect">
            <a:avLst/>
          </a:prstGeom>
        </p:spPr>
      </p:pic>
    </p:spTree>
    <p:extLst>
      <p:ext uri="{BB962C8B-B14F-4D97-AF65-F5344CB8AC3E}">
        <p14:creationId xmlns:p14="http://schemas.microsoft.com/office/powerpoint/2010/main" val="1261286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93578D-E921-E41F-9A04-82B917FF545D}"/>
              </a:ext>
            </a:extLst>
          </p:cNvPr>
          <p:cNvSpPr>
            <a:spLocks noGrp="1"/>
          </p:cNvSpPr>
          <p:nvPr>
            <p:ph idx="1"/>
          </p:nvPr>
        </p:nvSpPr>
        <p:spPr>
          <a:xfrm>
            <a:off x="838200" y="533400"/>
            <a:ext cx="10515600" cy="5643563"/>
          </a:xfrm>
        </p:spPr>
        <p:txBody>
          <a:bodyPr/>
          <a:lstStyle/>
          <a:p>
            <a:pPr marL="0" indent="0" algn="just">
              <a:buNone/>
            </a:pPr>
            <a:r>
              <a:rPr lang="es-ES" sz="2400" dirty="0"/>
              <a:t>Como ya asociamos el camino ‘/cursos/</a:t>
            </a:r>
            <a:r>
              <a:rPr lang="es-ES" sz="2400" dirty="0" err="1"/>
              <a:t>programacion</a:t>
            </a:r>
            <a:r>
              <a:rPr lang="es-ES" sz="2400" dirty="0"/>
              <a:t> ’ a </a:t>
            </a:r>
            <a:r>
              <a:rPr lang="es-ES" sz="2400" dirty="0" err="1"/>
              <a:t>routerProgramacion</a:t>
            </a:r>
            <a:r>
              <a:rPr lang="es-ES" sz="2400" dirty="0"/>
              <a:t>, en la llamada de los métodos podemos sustituir  app por </a:t>
            </a:r>
            <a:r>
              <a:rPr lang="es-ES" sz="2400" dirty="0" err="1"/>
              <a:t>router</a:t>
            </a:r>
            <a:r>
              <a:rPr lang="es-ES" sz="2400" dirty="0"/>
              <a:t> programación, y en el camino la parte correspondiente a ‘cursos/</a:t>
            </a:r>
            <a:r>
              <a:rPr lang="es-ES" sz="2400" dirty="0" err="1"/>
              <a:t>programacion</a:t>
            </a:r>
            <a:r>
              <a:rPr lang="es-ES" sz="2400" dirty="0"/>
              <a:t> ’ la sustituimos por la dirección inicial</a:t>
            </a:r>
          </a:p>
          <a:p>
            <a:pPr marL="0" indent="0">
              <a:buNone/>
            </a:pPr>
            <a:endParaRPr lang="es-ES" dirty="0"/>
          </a:p>
        </p:txBody>
      </p:sp>
      <p:sp>
        <p:nvSpPr>
          <p:cNvPr id="4" name="Marcador de número de diapositiva 3">
            <a:extLst>
              <a:ext uri="{FF2B5EF4-FFF2-40B4-BE49-F238E27FC236}">
                <a16:creationId xmlns:a16="http://schemas.microsoft.com/office/drawing/2014/main" id="{06C02240-396F-9269-C8F1-FB921723BDCB}"/>
              </a:ext>
            </a:extLst>
          </p:cNvPr>
          <p:cNvSpPr>
            <a:spLocks noGrp="1"/>
          </p:cNvSpPr>
          <p:nvPr>
            <p:ph type="sldNum" sz="quarter" idx="12"/>
          </p:nvPr>
        </p:nvSpPr>
        <p:spPr/>
        <p:txBody>
          <a:bodyPr/>
          <a:lstStyle/>
          <a:p>
            <a:fld id="{1A5952E3-DA43-4FE4-B797-0AD175EBA12D}" type="slidenum">
              <a:rPr lang="es-ES" smtClean="0"/>
              <a:t>71</a:t>
            </a:fld>
            <a:endParaRPr lang="es-ES"/>
          </a:p>
        </p:txBody>
      </p:sp>
      <p:pic>
        <p:nvPicPr>
          <p:cNvPr id="6" name="Imagen 5">
            <a:extLst>
              <a:ext uri="{FF2B5EF4-FFF2-40B4-BE49-F238E27FC236}">
                <a16:creationId xmlns:a16="http://schemas.microsoft.com/office/drawing/2014/main" id="{5C8D9E5E-A247-FE46-59A8-26B677533B5F}"/>
              </a:ext>
            </a:extLst>
          </p:cNvPr>
          <p:cNvPicPr>
            <a:picLocks noChangeAspect="1"/>
          </p:cNvPicPr>
          <p:nvPr/>
        </p:nvPicPr>
        <p:blipFill>
          <a:blip r:embed="rId2"/>
          <a:stretch>
            <a:fillRect/>
          </a:stretch>
        </p:blipFill>
        <p:spPr>
          <a:xfrm>
            <a:off x="838200" y="2408238"/>
            <a:ext cx="5372100" cy="800100"/>
          </a:xfrm>
          <a:prstGeom prst="rect">
            <a:avLst/>
          </a:prstGeom>
        </p:spPr>
      </p:pic>
      <p:pic>
        <p:nvPicPr>
          <p:cNvPr id="8" name="Imagen 7">
            <a:extLst>
              <a:ext uri="{FF2B5EF4-FFF2-40B4-BE49-F238E27FC236}">
                <a16:creationId xmlns:a16="http://schemas.microsoft.com/office/drawing/2014/main" id="{61187B33-AE23-FD06-F60B-7F0212D5D81A}"/>
              </a:ext>
            </a:extLst>
          </p:cNvPr>
          <p:cNvPicPr>
            <a:picLocks noChangeAspect="1"/>
          </p:cNvPicPr>
          <p:nvPr/>
        </p:nvPicPr>
        <p:blipFill>
          <a:blip r:embed="rId3"/>
          <a:stretch>
            <a:fillRect/>
          </a:stretch>
        </p:blipFill>
        <p:spPr>
          <a:xfrm>
            <a:off x="6986071" y="2103397"/>
            <a:ext cx="4125357" cy="1884363"/>
          </a:xfrm>
          <a:prstGeom prst="rect">
            <a:avLst/>
          </a:prstGeom>
        </p:spPr>
      </p:pic>
      <p:pic>
        <p:nvPicPr>
          <p:cNvPr id="10" name="Imagen 9">
            <a:extLst>
              <a:ext uri="{FF2B5EF4-FFF2-40B4-BE49-F238E27FC236}">
                <a16:creationId xmlns:a16="http://schemas.microsoft.com/office/drawing/2014/main" id="{1963D405-BCFE-1EAA-931C-D82FF5DF99E5}"/>
              </a:ext>
            </a:extLst>
          </p:cNvPr>
          <p:cNvPicPr>
            <a:picLocks noChangeAspect="1"/>
          </p:cNvPicPr>
          <p:nvPr/>
        </p:nvPicPr>
        <p:blipFill>
          <a:blip r:embed="rId4"/>
          <a:stretch>
            <a:fillRect/>
          </a:stretch>
        </p:blipFill>
        <p:spPr>
          <a:xfrm>
            <a:off x="721763" y="4167147"/>
            <a:ext cx="8536537" cy="2424152"/>
          </a:xfrm>
          <a:prstGeom prst="rect">
            <a:avLst/>
          </a:prstGeom>
        </p:spPr>
      </p:pic>
    </p:spTree>
    <p:extLst>
      <p:ext uri="{BB962C8B-B14F-4D97-AF65-F5344CB8AC3E}">
        <p14:creationId xmlns:p14="http://schemas.microsoft.com/office/powerpoint/2010/main" val="1415505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23587-2517-B39F-ACE6-BFB07B660EA0}"/>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1297159B-4B7A-A367-0BAF-7492742D1382}"/>
              </a:ext>
            </a:extLst>
          </p:cNvPr>
          <p:cNvSpPr>
            <a:spLocks noGrp="1"/>
          </p:cNvSpPr>
          <p:nvPr>
            <p:ph type="sldNum" sz="quarter" idx="12"/>
          </p:nvPr>
        </p:nvSpPr>
        <p:spPr/>
        <p:txBody>
          <a:bodyPr/>
          <a:lstStyle/>
          <a:p>
            <a:fld id="{1A5952E3-DA43-4FE4-B797-0AD175EBA12D}" type="slidenum">
              <a:rPr lang="es-ES" smtClean="0"/>
              <a:t>72</a:t>
            </a:fld>
            <a:endParaRPr lang="es-ES"/>
          </a:p>
        </p:txBody>
      </p:sp>
      <p:pic>
        <p:nvPicPr>
          <p:cNvPr id="6" name="Imagen 5">
            <a:extLst>
              <a:ext uri="{FF2B5EF4-FFF2-40B4-BE49-F238E27FC236}">
                <a16:creationId xmlns:a16="http://schemas.microsoft.com/office/drawing/2014/main" id="{B347EDEA-6EE5-1188-BAAD-40371FD447FF}"/>
              </a:ext>
            </a:extLst>
          </p:cNvPr>
          <p:cNvPicPr>
            <a:picLocks noChangeAspect="1"/>
          </p:cNvPicPr>
          <p:nvPr/>
        </p:nvPicPr>
        <p:blipFill>
          <a:blip r:embed="rId3"/>
          <a:stretch>
            <a:fillRect/>
          </a:stretch>
        </p:blipFill>
        <p:spPr>
          <a:xfrm>
            <a:off x="0" y="578727"/>
            <a:ext cx="12192000" cy="1797538"/>
          </a:xfrm>
          <a:prstGeom prst="rect">
            <a:avLst/>
          </a:prstGeom>
          <a:ln>
            <a:solidFill>
              <a:schemeClr val="tx2"/>
            </a:solidFill>
          </a:ln>
        </p:spPr>
      </p:pic>
      <p:pic>
        <p:nvPicPr>
          <p:cNvPr id="8" name="Imagen 7">
            <a:extLst>
              <a:ext uri="{FF2B5EF4-FFF2-40B4-BE49-F238E27FC236}">
                <a16:creationId xmlns:a16="http://schemas.microsoft.com/office/drawing/2014/main" id="{0BFA63AC-2E2D-6943-B0D6-3F16887C9186}"/>
              </a:ext>
            </a:extLst>
          </p:cNvPr>
          <p:cNvPicPr>
            <a:picLocks noChangeAspect="1"/>
          </p:cNvPicPr>
          <p:nvPr/>
        </p:nvPicPr>
        <p:blipFill>
          <a:blip r:embed="rId4"/>
          <a:stretch>
            <a:fillRect/>
          </a:stretch>
        </p:blipFill>
        <p:spPr>
          <a:xfrm>
            <a:off x="0" y="2938066"/>
            <a:ext cx="12192000" cy="1516144"/>
          </a:xfrm>
          <a:prstGeom prst="rect">
            <a:avLst/>
          </a:prstGeom>
          <a:ln>
            <a:solidFill>
              <a:schemeClr val="tx2"/>
            </a:solidFill>
          </a:ln>
        </p:spPr>
      </p:pic>
      <p:pic>
        <p:nvPicPr>
          <p:cNvPr id="10" name="Imagen 9">
            <a:extLst>
              <a:ext uri="{FF2B5EF4-FFF2-40B4-BE49-F238E27FC236}">
                <a16:creationId xmlns:a16="http://schemas.microsoft.com/office/drawing/2014/main" id="{CDE8BAFB-8E1C-3742-49BD-27D8824FCA1A}"/>
              </a:ext>
            </a:extLst>
          </p:cNvPr>
          <p:cNvPicPr>
            <a:picLocks noChangeAspect="1"/>
          </p:cNvPicPr>
          <p:nvPr/>
        </p:nvPicPr>
        <p:blipFill>
          <a:blip r:embed="rId5"/>
          <a:stretch>
            <a:fillRect/>
          </a:stretch>
        </p:blipFill>
        <p:spPr>
          <a:xfrm>
            <a:off x="0" y="4765675"/>
            <a:ext cx="12020550" cy="1590675"/>
          </a:xfrm>
          <a:prstGeom prst="rect">
            <a:avLst/>
          </a:prstGeom>
          <a:ln>
            <a:solidFill>
              <a:schemeClr val="tx2"/>
            </a:solidFill>
          </a:ln>
        </p:spPr>
      </p:pic>
    </p:spTree>
    <p:extLst>
      <p:ext uri="{BB962C8B-B14F-4D97-AF65-F5344CB8AC3E}">
        <p14:creationId xmlns:p14="http://schemas.microsoft.com/office/powerpoint/2010/main" val="171985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B57B25-B630-A0D7-624C-F3A0B68F7242}"/>
              </a:ext>
            </a:extLst>
          </p:cNvPr>
          <p:cNvSpPr>
            <a:spLocks noGrp="1"/>
          </p:cNvSpPr>
          <p:nvPr>
            <p:ph idx="1"/>
          </p:nvPr>
        </p:nvSpPr>
        <p:spPr>
          <a:xfrm>
            <a:off x="838200" y="1219200"/>
            <a:ext cx="10515600" cy="4957763"/>
          </a:xfrm>
        </p:spPr>
        <p:txBody>
          <a:bodyPr/>
          <a:lstStyle/>
          <a:p>
            <a:pPr marL="0" indent="0" algn="just">
              <a:buNone/>
            </a:pPr>
            <a:r>
              <a:rPr lang="en-US" dirty="0"/>
              <a:t> </a:t>
            </a:r>
            <a:r>
              <a:rPr lang="en-US" dirty="0" err="1"/>
              <a:t>Nuestro</a:t>
            </a:r>
            <a:r>
              <a:rPr lang="en-US" dirty="0"/>
              <a:t> </a:t>
            </a:r>
            <a:r>
              <a:rPr lang="es-ES" dirty="0"/>
              <a:t>código sigue funcionando exactamente igual pero la gran diferencia es que se evitaron repeticiones. Esto hace  nuestro código más fácil de entender, de leer y de mantener.</a:t>
            </a:r>
          </a:p>
          <a:p>
            <a:pPr marL="0" indent="0">
              <a:buNone/>
            </a:pPr>
            <a:endParaRPr lang="es-ES" dirty="0"/>
          </a:p>
        </p:txBody>
      </p:sp>
      <p:sp>
        <p:nvSpPr>
          <p:cNvPr id="4" name="Marcador de número de diapositiva 3">
            <a:extLst>
              <a:ext uri="{FF2B5EF4-FFF2-40B4-BE49-F238E27FC236}">
                <a16:creationId xmlns:a16="http://schemas.microsoft.com/office/drawing/2014/main" id="{8C75A6D7-C9F2-BAC7-B15E-D556FA03D6FC}"/>
              </a:ext>
            </a:extLst>
          </p:cNvPr>
          <p:cNvSpPr>
            <a:spLocks noGrp="1"/>
          </p:cNvSpPr>
          <p:nvPr>
            <p:ph type="sldNum" sz="quarter" idx="12"/>
          </p:nvPr>
        </p:nvSpPr>
        <p:spPr/>
        <p:txBody>
          <a:bodyPr/>
          <a:lstStyle/>
          <a:p>
            <a:fld id="{1A5952E3-DA43-4FE4-B797-0AD175EBA12D}" type="slidenum">
              <a:rPr lang="es-ES" smtClean="0"/>
              <a:t>73</a:t>
            </a:fld>
            <a:endParaRPr lang="es-ES"/>
          </a:p>
        </p:txBody>
      </p:sp>
      <p:pic>
        <p:nvPicPr>
          <p:cNvPr id="5" name="Imagen 4">
            <a:extLst>
              <a:ext uri="{FF2B5EF4-FFF2-40B4-BE49-F238E27FC236}">
                <a16:creationId xmlns:a16="http://schemas.microsoft.com/office/drawing/2014/main" id="{CA25CB86-0792-AA7F-B739-0BB313F378D3}"/>
              </a:ext>
            </a:extLst>
          </p:cNvPr>
          <p:cNvPicPr>
            <a:picLocks noChangeAspect="1"/>
          </p:cNvPicPr>
          <p:nvPr/>
        </p:nvPicPr>
        <p:blipFill>
          <a:blip r:embed="rId2"/>
          <a:stretch>
            <a:fillRect/>
          </a:stretch>
        </p:blipFill>
        <p:spPr>
          <a:xfrm>
            <a:off x="7629524" y="2536842"/>
            <a:ext cx="2863562" cy="3640121"/>
          </a:xfrm>
          <a:prstGeom prst="rect">
            <a:avLst/>
          </a:prstGeom>
        </p:spPr>
      </p:pic>
    </p:spTree>
    <p:extLst>
      <p:ext uri="{BB962C8B-B14F-4D97-AF65-F5344CB8AC3E}">
        <p14:creationId xmlns:p14="http://schemas.microsoft.com/office/powerpoint/2010/main" val="2083337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E52816-3F1E-BF99-FB35-87ADCA72EFF3}"/>
              </a:ext>
            </a:extLst>
          </p:cNvPr>
          <p:cNvSpPr>
            <a:spLocks noGrp="1"/>
          </p:cNvSpPr>
          <p:nvPr>
            <p:ph type="title"/>
          </p:nvPr>
        </p:nvSpPr>
        <p:spPr/>
        <p:txBody>
          <a:bodyPr/>
          <a:lstStyle/>
          <a:p>
            <a:r>
              <a:rPr lang="es-ES" dirty="0"/>
              <a:t>Ejercicio 2</a:t>
            </a:r>
          </a:p>
        </p:txBody>
      </p:sp>
      <p:sp>
        <p:nvSpPr>
          <p:cNvPr id="3" name="Marcador de contenido 2">
            <a:extLst>
              <a:ext uri="{FF2B5EF4-FFF2-40B4-BE49-F238E27FC236}">
                <a16:creationId xmlns:a16="http://schemas.microsoft.com/office/drawing/2014/main" id="{5952E37B-8AB0-D10C-6897-BDA1B8F99F44}"/>
              </a:ext>
            </a:extLst>
          </p:cNvPr>
          <p:cNvSpPr>
            <a:spLocks noGrp="1"/>
          </p:cNvSpPr>
          <p:nvPr>
            <p:ph idx="1"/>
          </p:nvPr>
        </p:nvSpPr>
        <p:spPr/>
        <p:txBody>
          <a:bodyPr/>
          <a:lstStyle/>
          <a:p>
            <a:pPr marL="0" indent="0">
              <a:buNone/>
            </a:pPr>
            <a:r>
              <a:rPr lang="es-ES" dirty="0"/>
              <a:t>Definir un </a:t>
            </a:r>
            <a:r>
              <a:rPr lang="es-ES" dirty="0" err="1"/>
              <a:t>router</a:t>
            </a:r>
            <a:r>
              <a:rPr lang="es-ES" dirty="0"/>
              <a:t> para el camino ´cursos</a:t>
            </a:r>
            <a:r>
              <a:rPr lang="en-US" dirty="0"/>
              <a:t>/</a:t>
            </a:r>
            <a:r>
              <a:rPr lang="en-US" dirty="0" err="1"/>
              <a:t>matem</a:t>
            </a:r>
            <a:r>
              <a:rPr lang="es-ES" dirty="0"/>
              <a:t>áticas ´ y aplicarlo.</a:t>
            </a:r>
          </a:p>
          <a:p>
            <a:pPr marL="0" indent="0">
              <a:buNone/>
            </a:pPr>
            <a:endParaRPr lang="es-ES" dirty="0"/>
          </a:p>
        </p:txBody>
      </p:sp>
      <p:sp>
        <p:nvSpPr>
          <p:cNvPr id="4" name="Marcador de número de diapositiva 3">
            <a:extLst>
              <a:ext uri="{FF2B5EF4-FFF2-40B4-BE49-F238E27FC236}">
                <a16:creationId xmlns:a16="http://schemas.microsoft.com/office/drawing/2014/main" id="{3A69E9E4-CC25-1D05-C560-8C0D58FD4F3D}"/>
              </a:ext>
            </a:extLst>
          </p:cNvPr>
          <p:cNvSpPr>
            <a:spLocks noGrp="1"/>
          </p:cNvSpPr>
          <p:nvPr>
            <p:ph type="sldNum" sz="quarter" idx="12"/>
          </p:nvPr>
        </p:nvSpPr>
        <p:spPr/>
        <p:txBody>
          <a:bodyPr/>
          <a:lstStyle/>
          <a:p>
            <a:fld id="{1A5952E3-DA43-4FE4-B797-0AD175EBA12D}" type="slidenum">
              <a:rPr lang="es-ES" smtClean="0"/>
              <a:t>74</a:t>
            </a:fld>
            <a:endParaRPr lang="es-ES"/>
          </a:p>
        </p:txBody>
      </p:sp>
    </p:spTree>
    <p:extLst>
      <p:ext uri="{BB962C8B-B14F-4D97-AF65-F5344CB8AC3E}">
        <p14:creationId xmlns:p14="http://schemas.microsoft.com/office/powerpoint/2010/main" val="23916739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6080061-A31F-10FC-8197-0C0C3BDEE16A}"/>
              </a:ext>
            </a:extLst>
          </p:cNvPr>
          <p:cNvSpPr>
            <a:spLocks noGrp="1"/>
          </p:cNvSpPr>
          <p:nvPr>
            <p:ph idx="1"/>
          </p:nvPr>
        </p:nvSpPr>
        <p:spPr>
          <a:xfrm>
            <a:off x="838200" y="952500"/>
            <a:ext cx="3867150" cy="5224463"/>
          </a:xfrm>
        </p:spPr>
        <p:txBody>
          <a:bodyPr/>
          <a:lstStyle/>
          <a:p>
            <a:pPr marL="0" indent="0" algn="just">
              <a:buNone/>
            </a:pPr>
            <a:r>
              <a:rPr lang="en-US" dirty="0"/>
              <a:t>Como </a:t>
            </a:r>
            <a:r>
              <a:rPr lang="en-US" dirty="0" err="1"/>
              <a:t>podemos</a:t>
            </a:r>
            <a:r>
              <a:rPr lang="en-US" dirty="0"/>
              <a:t> </a:t>
            </a:r>
            <a:r>
              <a:rPr lang="en-US" dirty="0" err="1"/>
              <a:t>ver</a:t>
            </a:r>
            <a:r>
              <a:rPr lang="en-US" dirty="0"/>
              <a:t> </a:t>
            </a:r>
            <a:r>
              <a:rPr lang="en-US" dirty="0" err="1"/>
              <a:t>tenemos</a:t>
            </a:r>
            <a:r>
              <a:rPr lang="en-US" dirty="0"/>
              <a:t> </a:t>
            </a:r>
            <a:r>
              <a:rPr lang="en-US" dirty="0" err="1"/>
              <a:t>pocas</a:t>
            </a:r>
            <a:r>
              <a:rPr lang="en-US" dirty="0"/>
              <a:t> </a:t>
            </a:r>
            <a:r>
              <a:rPr lang="en-US" dirty="0" err="1"/>
              <a:t>rutas</a:t>
            </a:r>
            <a:r>
              <a:rPr lang="en-US" dirty="0"/>
              <a:t> y </a:t>
            </a:r>
            <a:r>
              <a:rPr lang="en-US" dirty="0" err="1"/>
              <a:t>ya</a:t>
            </a:r>
            <a:r>
              <a:rPr lang="en-US" dirty="0"/>
              <a:t> </a:t>
            </a:r>
            <a:r>
              <a:rPr lang="en-US" dirty="0" err="1"/>
              <a:t>el</a:t>
            </a:r>
            <a:r>
              <a:rPr lang="en-US" dirty="0"/>
              <a:t> </a:t>
            </a:r>
            <a:r>
              <a:rPr lang="en-US" dirty="0" err="1"/>
              <a:t>archivo</a:t>
            </a:r>
            <a:r>
              <a:rPr lang="en-US" dirty="0"/>
              <a:t> </a:t>
            </a:r>
            <a:r>
              <a:rPr lang="en-US" dirty="0" err="1"/>
              <a:t>est</a:t>
            </a:r>
            <a:r>
              <a:rPr lang="es-ES" dirty="0"/>
              <a:t>á creciendo en complejidad y en número de líneas, por lo que vamos a separarlos en distintos archivos y aún así va a funcionar correctamente.</a:t>
            </a:r>
          </a:p>
          <a:p>
            <a:endParaRPr lang="es-ES" dirty="0"/>
          </a:p>
        </p:txBody>
      </p:sp>
      <p:sp>
        <p:nvSpPr>
          <p:cNvPr id="4" name="Marcador de número de diapositiva 3">
            <a:extLst>
              <a:ext uri="{FF2B5EF4-FFF2-40B4-BE49-F238E27FC236}">
                <a16:creationId xmlns:a16="http://schemas.microsoft.com/office/drawing/2014/main" id="{5AC4F16C-34A5-C351-5645-B41BC29C05EA}"/>
              </a:ext>
            </a:extLst>
          </p:cNvPr>
          <p:cNvSpPr>
            <a:spLocks noGrp="1"/>
          </p:cNvSpPr>
          <p:nvPr>
            <p:ph type="sldNum" sz="quarter" idx="12"/>
          </p:nvPr>
        </p:nvSpPr>
        <p:spPr/>
        <p:txBody>
          <a:bodyPr/>
          <a:lstStyle/>
          <a:p>
            <a:fld id="{1A5952E3-DA43-4FE4-B797-0AD175EBA12D}" type="slidenum">
              <a:rPr lang="es-ES" smtClean="0"/>
              <a:t>75</a:t>
            </a:fld>
            <a:endParaRPr lang="es-ES"/>
          </a:p>
        </p:txBody>
      </p:sp>
      <p:pic>
        <p:nvPicPr>
          <p:cNvPr id="5" name="Imagen 4">
            <a:extLst>
              <a:ext uri="{FF2B5EF4-FFF2-40B4-BE49-F238E27FC236}">
                <a16:creationId xmlns:a16="http://schemas.microsoft.com/office/drawing/2014/main" id="{8BA127C9-061F-AC4C-899C-76D992F2CB0E}"/>
              </a:ext>
            </a:extLst>
          </p:cNvPr>
          <p:cNvPicPr>
            <a:picLocks noChangeAspect="1"/>
          </p:cNvPicPr>
          <p:nvPr/>
        </p:nvPicPr>
        <p:blipFill>
          <a:blip r:embed="rId2"/>
          <a:stretch>
            <a:fillRect/>
          </a:stretch>
        </p:blipFill>
        <p:spPr>
          <a:xfrm>
            <a:off x="5233987" y="511968"/>
            <a:ext cx="6257925" cy="6105525"/>
          </a:xfrm>
          <a:prstGeom prst="rect">
            <a:avLst/>
          </a:prstGeom>
        </p:spPr>
      </p:pic>
    </p:spTree>
    <p:extLst>
      <p:ext uri="{BB962C8B-B14F-4D97-AF65-F5344CB8AC3E}">
        <p14:creationId xmlns:p14="http://schemas.microsoft.com/office/powerpoint/2010/main" val="23827587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63515-D3DB-D86E-EEDE-B163D7BC4A52}"/>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5D989884-E7E7-DE3A-08F8-F929344AF856}"/>
              </a:ext>
            </a:extLst>
          </p:cNvPr>
          <p:cNvSpPr>
            <a:spLocks noGrp="1"/>
          </p:cNvSpPr>
          <p:nvPr>
            <p:ph idx="1"/>
          </p:nvPr>
        </p:nvSpPr>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CE7EA1F2-A97C-1278-52D9-2359CE751594}"/>
              </a:ext>
            </a:extLst>
          </p:cNvPr>
          <p:cNvSpPr>
            <a:spLocks noGrp="1"/>
          </p:cNvSpPr>
          <p:nvPr>
            <p:ph type="sldNum" sz="quarter" idx="12"/>
          </p:nvPr>
        </p:nvSpPr>
        <p:spPr/>
        <p:txBody>
          <a:bodyPr/>
          <a:lstStyle/>
          <a:p>
            <a:fld id="{1A5952E3-DA43-4FE4-B797-0AD175EBA12D}" type="slidenum">
              <a:rPr lang="es-ES" smtClean="0"/>
              <a:t>76</a:t>
            </a:fld>
            <a:endParaRPr lang="es-ES"/>
          </a:p>
        </p:txBody>
      </p:sp>
      <p:pic>
        <p:nvPicPr>
          <p:cNvPr id="6" name="Imagen 5">
            <a:extLst>
              <a:ext uri="{FF2B5EF4-FFF2-40B4-BE49-F238E27FC236}">
                <a16:creationId xmlns:a16="http://schemas.microsoft.com/office/drawing/2014/main" id="{F492610A-4066-B01D-1982-56EFDA76AC72}"/>
              </a:ext>
            </a:extLst>
          </p:cNvPr>
          <p:cNvPicPr>
            <a:picLocks noChangeAspect="1"/>
          </p:cNvPicPr>
          <p:nvPr/>
        </p:nvPicPr>
        <p:blipFill>
          <a:blip r:embed="rId2"/>
          <a:stretch>
            <a:fillRect/>
          </a:stretch>
        </p:blipFill>
        <p:spPr>
          <a:xfrm>
            <a:off x="0" y="1125749"/>
            <a:ext cx="12192000" cy="4606501"/>
          </a:xfrm>
          <a:prstGeom prst="rect">
            <a:avLst/>
          </a:prstGeom>
        </p:spPr>
      </p:pic>
    </p:spTree>
    <p:extLst>
      <p:ext uri="{BB962C8B-B14F-4D97-AF65-F5344CB8AC3E}">
        <p14:creationId xmlns:p14="http://schemas.microsoft.com/office/powerpoint/2010/main" val="10216443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35B2287-F94C-C891-DCC7-E1BF20501EF2}"/>
              </a:ext>
            </a:extLst>
          </p:cNvPr>
          <p:cNvSpPr>
            <a:spLocks noGrp="1"/>
          </p:cNvSpPr>
          <p:nvPr>
            <p:ph idx="1"/>
          </p:nvPr>
        </p:nvSpPr>
        <p:spPr>
          <a:xfrm>
            <a:off x="838200" y="952500"/>
            <a:ext cx="10515600" cy="5224463"/>
          </a:xfrm>
        </p:spPr>
        <p:txBody>
          <a:bodyPr/>
          <a:lstStyle/>
          <a:p>
            <a:pPr marL="0" indent="0" algn="just">
              <a:buNone/>
            </a:pPr>
            <a:r>
              <a:rPr lang="es-ES" dirty="0"/>
              <a:t>Creamos una carpeta nueva llamada </a:t>
            </a:r>
            <a:r>
              <a:rPr lang="es-ES" dirty="0" err="1"/>
              <a:t>routers</a:t>
            </a:r>
            <a:r>
              <a:rPr lang="es-ES" dirty="0"/>
              <a:t> y un archivo para matemáticas y otro para programación.</a:t>
            </a:r>
          </a:p>
          <a:p>
            <a:pPr marL="0" indent="0">
              <a:buNone/>
            </a:pPr>
            <a:endParaRPr lang="es-ES" dirty="0"/>
          </a:p>
        </p:txBody>
      </p:sp>
      <p:sp>
        <p:nvSpPr>
          <p:cNvPr id="4" name="Marcador de número de diapositiva 3">
            <a:extLst>
              <a:ext uri="{FF2B5EF4-FFF2-40B4-BE49-F238E27FC236}">
                <a16:creationId xmlns:a16="http://schemas.microsoft.com/office/drawing/2014/main" id="{6B139739-A97A-5567-5EFA-9D6AA3BE2CBA}"/>
              </a:ext>
            </a:extLst>
          </p:cNvPr>
          <p:cNvSpPr>
            <a:spLocks noGrp="1"/>
          </p:cNvSpPr>
          <p:nvPr>
            <p:ph type="sldNum" sz="quarter" idx="12"/>
          </p:nvPr>
        </p:nvSpPr>
        <p:spPr/>
        <p:txBody>
          <a:bodyPr/>
          <a:lstStyle/>
          <a:p>
            <a:fld id="{1A5952E3-DA43-4FE4-B797-0AD175EBA12D}" type="slidenum">
              <a:rPr lang="es-ES" smtClean="0"/>
              <a:t>77</a:t>
            </a:fld>
            <a:endParaRPr lang="es-ES"/>
          </a:p>
        </p:txBody>
      </p:sp>
      <p:pic>
        <p:nvPicPr>
          <p:cNvPr id="6" name="Imagen 5">
            <a:extLst>
              <a:ext uri="{FF2B5EF4-FFF2-40B4-BE49-F238E27FC236}">
                <a16:creationId xmlns:a16="http://schemas.microsoft.com/office/drawing/2014/main" id="{30835EE6-42DC-2535-6340-31DE7AC96209}"/>
              </a:ext>
            </a:extLst>
          </p:cNvPr>
          <p:cNvPicPr>
            <a:picLocks noChangeAspect="1"/>
          </p:cNvPicPr>
          <p:nvPr/>
        </p:nvPicPr>
        <p:blipFill>
          <a:blip r:embed="rId2"/>
          <a:stretch>
            <a:fillRect/>
          </a:stretch>
        </p:blipFill>
        <p:spPr>
          <a:xfrm>
            <a:off x="976312" y="2184662"/>
            <a:ext cx="9005888" cy="3992301"/>
          </a:xfrm>
          <a:prstGeom prst="rect">
            <a:avLst/>
          </a:prstGeom>
        </p:spPr>
      </p:pic>
    </p:spTree>
    <p:extLst>
      <p:ext uri="{BB962C8B-B14F-4D97-AF65-F5344CB8AC3E}">
        <p14:creationId xmlns:p14="http://schemas.microsoft.com/office/powerpoint/2010/main" val="4220847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A95BD-4AE5-9B16-211D-934476210AE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F510EC9-66B6-36CA-1C76-ECB3A12A4761}"/>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D160285-36E9-F8AB-01CC-B75DF9C0CCCD}"/>
              </a:ext>
            </a:extLst>
          </p:cNvPr>
          <p:cNvSpPr>
            <a:spLocks noGrp="1"/>
          </p:cNvSpPr>
          <p:nvPr>
            <p:ph type="sldNum" sz="quarter" idx="12"/>
          </p:nvPr>
        </p:nvSpPr>
        <p:spPr/>
        <p:txBody>
          <a:bodyPr/>
          <a:lstStyle/>
          <a:p>
            <a:fld id="{1A5952E3-DA43-4FE4-B797-0AD175EBA12D}" type="slidenum">
              <a:rPr lang="es-ES" smtClean="0"/>
              <a:t>78</a:t>
            </a:fld>
            <a:endParaRPr lang="es-ES"/>
          </a:p>
        </p:txBody>
      </p:sp>
      <p:pic>
        <p:nvPicPr>
          <p:cNvPr id="8" name="Imagen 7">
            <a:extLst>
              <a:ext uri="{FF2B5EF4-FFF2-40B4-BE49-F238E27FC236}">
                <a16:creationId xmlns:a16="http://schemas.microsoft.com/office/drawing/2014/main" id="{239B503F-D25F-D39A-75A7-452E5BFE66C1}"/>
              </a:ext>
            </a:extLst>
          </p:cNvPr>
          <p:cNvPicPr>
            <a:picLocks noChangeAspect="1"/>
          </p:cNvPicPr>
          <p:nvPr/>
        </p:nvPicPr>
        <p:blipFill>
          <a:blip r:embed="rId3"/>
          <a:stretch>
            <a:fillRect/>
          </a:stretch>
        </p:blipFill>
        <p:spPr>
          <a:xfrm>
            <a:off x="838200" y="0"/>
            <a:ext cx="7620000" cy="6705600"/>
          </a:xfrm>
          <a:prstGeom prst="rect">
            <a:avLst/>
          </a:prstGeom>
        </p:spPr>
      </p:pic>
    </p:spTree>
    <p:extLst>
      <p:ext uri="{BB962C8B-B14F-4D97-AF65-F5344CB8AC3E}">
        <p14:creationId xmlns:p14="http://schemas.microsoft.com/office/powerpoint/2010/main" val="16575814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7E6FED-27C9-1766-87F1-72C9149291A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7CBFDE7-1283-97B1-4582-227E377923C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85A4B9D-B231-B262-82DA-B82394B8619C}"/>
              </a:ext>
            </a:extLst>
          </p:cNvPr>
          <p:cNvSpPr>
            <a:spLocks noGrp="1"/>
          </p:cNvSpPr>
          <p:nvPr>
            <p:ph type="sldNum" sz="quarter" idx="12"/>
          </p:nvPr>
        </p:nvSpPr>
        <p:spPr/>
        <p:txBody>
          <a:bodyPr/>
          <a:lstStyle/>
          <a:p>
            <a:fld id="{1A5952E3-DA43-4FE4-B797-0AD175EBA12D}" type="slidenum">
              <a:rPr lang="es-ES" smtClean="0"/>
              <a:t>79</a:t>
            </a:fld>
            <a:endParaRPr lang="es-ES"/>
          </a:p>
        </p:txBody>
      </p:sp>
      <p:pic>
        <p:nvPicPr>
          <p:cNvPr id="6" name="Imagen 5">
            <a:extLst>
              <a:ext uri="{FF2B5EF4-FFF2-40B4-BE49-F238E27FC236}">
                <a16:creationId xmlns:a16="http://schemas.microsoft.com/office/drawing/2014/main" id="{8202F395-7358-CA80-BA5B-F94488C3E750}"/>
              </a:ext>
            </a:extLst>
          </p:cNvPr>
          <p:cNvPicPr>
            <a:picLocks noChangeAspect="1"/>
          </p:cNvPicPr>
          <p:nvPr/>
        </p:nvPicPr>
        <p:blipFill>
          <a:blip r:embed="rId2"/>
          <a:stretch>
            <a:fillRect/>
          </a:stretch>
        </p:blipFill>
        <p:spPr>
          <a:xfrm>
            <a:off x="838200" y="637381"/>
            <a:ext cx="7848600" cy="5629275"/>
          </a:xfrm>
          <a:prstGeom prst="rect">
            <a:avLst/>
          </a:prstGeom>
        </p:spPr>
      </p:pic>
    </p:spTree>
    <p:extLst>
      <p:ext uri="{BB962C8B-B14F-4D97-AF65-F5344CB8AC3E}">
        <p14:creationId xmlns:p14="http://schemas.microsoft.com/office/powerpoint/2010/main" val="50771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7BA35-5E76-A5A9-7F16-D234292632A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CD59F31-B394-9B98-361D-E7C6A3E73C5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9FED550-C5B5-E9E8-D811-1EE438D2FAEE}"/>
              </a:ext>
            </a:extLst>
          </p:cNvPr>
          <p:cNvSpPr>
            <a:spLocks noGrp="1"/>
          </p:cNvSpPr>
          <p:nvPr>
            <p:ph type="sldNum" sz="quarter" idx="12"/>
          </p:nvPr>
        </p:nvSpPr>
        <p:spPr/>
        <p:txBody>
          <a:bodyPr/>
          <a:lstStyle/>
          <a:p>
            <a:fld id="{1A5952E3-DA43-4FE4-B797-0AD175EBA12D}" type="slidenum">
              <a:rPr lang="es-ES" smtClean="0"/>
              <a:t>8</a:t>
            </a:fld>
            <a:endParaRPr lang="es-ES"/>
          </a:p>
        </p:txBody>
      </p:sp>
      <p:pic>
        <p:nvPicPr>
          <p:cNvPr id="6" name="Imagen 5">
            <a:extLst>
              <a:ext uri="{FF2B5EF4-FFF2-40B4-BE49-F238E27FC236}">
                <a16:creationId xmlns:a16="http://schemas.microsoft.com/office/drawing/2014/main" id="{D9A9DB96-2B01-86F3-02A9-30E6EC6E7C58}"/>
              </a:ext>
            </a:extLst>
          </p:cNvPr>
          <p:cNvPicPr>
            <a:picLocks noChangeAspect="1"/>
          </p:cNvPicPr>
          <p:nvPr/>
        </p:nvPicPr>
        <p:blipFill>
          <a:blip r:embed="rId2"/>
          <a:stretch>
            <a:fillRect/>
          </a:stretch>
        </p:blipFill>
        <p:spPr>
          <a:xfrm>
            <a:off x="1062037" y="976312"/>
            <a:ext cx="10067925" cy="4905375"/>
          </a:xfrm>
          <a:prstGeom prst="rect">
            <a:avLst/>
          </a:prstGeom>
        </p:spPr>
      </p:pic>
    </p:spTree>
    <p:extLst>
      <p:ext uri="{BB962C8B-B14F-4D97-AF65-F5344CB8AC3E}">
        <p14:creationId xmlns:p14="http://schemas.microsoft.com/office/powerpoint/2010/main" val="33214888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984378-FF0A-CCB8-D8FD-31F4533ABE11}"/>
              </a:ext>
            </a:extLst>
          </p:cNvPr>
          <p:cNvSpPr>
            <a:spLocks noGrp="1"/>
          </p:cNvSpPr>
          <p:nvPr>
            <p:ph type="title"/>
          </p:nvPr>
        </p:nvSpPr>
        <p:spPr/>
        <p:txBody>
          <a:bodyPr/>
          <a:lstStyle/>
          <a:p>
            <a:r>
              <a:rPr lang="es-ES" dirty="0"/>
              <a:t>app.js</a:t>
            </a:r>
          </a:p>
        </p:txBody>
      </p:sp>
      <p:sp>
        <p:nvSpPr>
          <p:cNvPr id="3" name="Marcador de contenido 2">
            <a:extLst>
              <a:ext uri="{FF2B5EF4-FFF2-40B4-BE49-F238E27FC236}">
                <a16:creationId xmlns:a16="http://schemas.microsoft.com/office/drawing/2014/main" id="{07DA4EFF-80D8-BBC5-A1F1-E692E3F07A5F}"/>
              </a:ext>
            </a:extLst>
          </p:cNvPr>
          <p:cNvSpPr>
            <a:spLocks noGrp="1"/>
          </p:cNvSpPr>
          <p:nvPr>
            <p:ph idx="1"/>
          </p:nvPr>
        </p:nvSpPr>
        <p:spPr/>
        <p:txBody>
          <a:bodyPr/>
          <a:lstStyle/>
          <a:p>
            <a:pPr marL="0" indent="0">
              <a:buNone/>
            </a:pPr>
            <a:r>
              <a:rPr lang="es-ES" dirty="0"/>
              <a:t>En nuestra aplicación principal necesitamos el módulo </a:t>
            </a:r>
            <a:r>
              <a:rPr lang="es-ES" dirty="0" err="1"/>
              <a:t>express</a:t>
            </a:r>
            <a:r>
              <a:rPr lang="es-ES" dirty="0"/>
              <a:t> porque vamos a seguir manejando rutas principales, las rutas que no están manejadas por </a:t>
            </a:r>
            <a:r>
              <a:rPr lang="es-ES" dirty="0" err="1"/>
              <a:t>routers</a:t>
            </a:r>
            <a:r>
              <a:rPr lang="es-ES" dirty="0"/>
              <a:t>.</a:t>
            </a:r>
          </a:p>
          <a:p>
            <a:pPr marL="0" indent="0">
              <a:buNone/>
            </a:pPr>
            <a:endParaRPr lang="es-ES" dirty="0"/>
          </a:p>
        </p:txBody>
      </p:sp>
      <p:sp>
        <p:nvSpPr>
          <p:cNvPr id="4" name="Marcador de número de diapositiva 3">
            <a:extLst>
              <a:ext uri="{FF2B5EF4-FFF2-40B4-BE49-F238E27FC236}">
                <a16:creationId xmlns:a16="http://schemas.microsoft.com/office/drawing/2014/main" id="{6423A5DB-892E-5D9A-0DE8-7A427C96124D}"/>
              </a:ext>
            </a:extLst>
          </p:cNvPr>
          <p:cNvSpPr>
            <a:spLocks noGrp="1"/>
          </p:cNvSpPr>
          <p:nvPr>
            <p:ph type="sldNum" sz="quarter" idx="12"/>
          </p:nvPr>
        </p:nvSpPr>
        <p:spPr/>
        <p:txBody>
          <a:bodyPr/>
          <a:lstStyle/>
          <a:p>
            <a:fld id="{1A5952E3-DA43-4FE4-B797-0AD175EBA12D}" type="slidenum">
              <a:rPr lang="es-ES" smtClean="0"/>
              <a:t>80</a:t>
            </a:fld>
            <a:endParaRPr lang="es-ES"/>
          </a:p>
        </p:txBody>
      </p:sp>
    </p:spTree>
    <p:extLst>
      <p:ext uri="{BB962C8B-B14F-4D97-AF65-F5344CB8AC3E}">
        <p14:creationId xmlns:p14="http://schemas.microsoft.com/office/powerpoint/2010/main" val="1322949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24954E-1758-87EA-B82E-3964FDF4D2D4}"/>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242A8A3-6270-A4B6-0F0D-21C25EEC9F1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B76DCDD-1BA6-3F59-0E53-3A8ACAEAFED6}"/>
              </a:ext>
            </a:extLst>
          </p:cNvPr>
          <p:cNvSpPr>
            <a:spLocks noGrp="1"/>
          </p:cNvSpPr>
          <p:nvPr>
            <p:ph type="sldNum" sz="quarter" idx="12"/>
          </p:nvPr>
        </p:nvSpPr>
        <p:spPr/>
        <p:txBody>
          <a:bodyPr/>
          <a:lstStyle/>
          <a:p>
            <a:fld id="{1A5952E3-DA43-4FE4-B797-0AD175EBA12D}" type="slidenum">
              <a:rPr lang="es-ES" smtClean="0"/>
              <a:t>81</a:t>
            </a:fld>
            <a:endParaRPr lang="es-ES"/>
          </a:p>
        </p:txBody>
      </p:sp>
      <p:pic>
        <p:nvPicPr>
          <p:cNvPr id="6" name="Imagen 5">
            <a:extLst>
              <a:ext uri="{FF2B5EF4-FFF2-40B4-BE49-F238E27FC236}">
                <a16:creationId xmlns:a16="http://schemas.microsoft.com/office/drawing/2014/main" id="{29CE202E-EFCE-B6BD-53F4-D24C042A1FEB}"/>
              </a:ext>
            </a:extLst>
          </p:cNvPr>
          <p:cNvPicPr>
            <a:picLocks noChangeAspect="1"/>
          </p:cNvPicPr>
          <p:nvPr/>
        </p:nvPicPr>
        <p:blipFill>
          <a:blip r:embed="rId3"/>
          <a:stretch>
            <a:fillRect/>
          </a:stretch>
        </p:blipFill>
        <p:spPr>
          <a:xfrm>
            <a:off x="838200" y="196850"/>
            <a:ext cx="7458075" cy="6524625"/>
          </a:xfrm>
          <a:prstGeom prst="rect">
            <a:avLst/>
          </a:prstGeom>
        </p:spPr>
      </p:pic>
    </p:spTree>
    <p:extLst>
      <p:ext uri="{BB962C8B-B14F-4D97-AF65-F5344CB8AC3E}">
        <p14:creationId xmlns:p14="http://schemas.microsoft.com/office/powerpoint/2010/main" val="9653576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3B801-8B5D-C318-0736-E26A73D1710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62EA611-B36A-913B-41D7-7AC14BBE698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C4678A9-1E1C-C879-9DAC-DC6B12E25590}"/>
              </a:ext>
            </a:extLst>
          </p:cNvPr>
          <p:cNvSpPr>
            <a:spLocks noGrp="1"/>
          </p:cNvSpPr>
          <p:nvPr>
            <p:ph type="sldNum" sz="quarter" idx="12"/>
          </p:nvPr>
        </p:nvSpPr>
        <p:spPr/>
        <p:txBody>
          <a:bodyPr/>
          <a:lstStyle/>
          <a:p>
            <a:fld id="{1A5952E3-DA43-4FE4-B797-0AD175EBA12D}" type="slidenum">
              <a:rPr lang="es-ES" smtClean="0"/>
              <a:t>82</a:t>
            </a:fld>
            <a:endParaRPr lang="es-ES"/>
          </a:p>
        </p:txBody>
      </p:sp>
      <p:pic>
        <p:nvPicPr>
          <p:cNvPr id="6" name="Imagen 5">
            <a:extLst>
              <a:ext uri="{FF2B5EF4-FFF2-40B4-BE49-F238E27FC236}">
                <a16:creationId xmlns:a16="http://schemas.microsoft.com/office/drawing/2014/main" id="{31B00A3F-6022-8487-567B-D2177EDC42AD}"/>
              </a:ext>
            </a:extLst>
          </p:cNvPr>
          <p:cNvPicPr>
            <a:picLocks noChangeAspect="1"/>
          </p:cNvPicPr>
          <p:nvPr/>
        </p:nvPicPr>
        <p:blipFill>
          <a:blip r:embed="rId3"/>
          <a:stretch>
            <a:fillRect/>
          </a:stretch>
        </p:blipFill>
        <p:spPr>
          <a:xfrm>
            <a:off x="38100" y="1090612"/>
            <a:ext cx="12115800" cy="4676775"/>
          </a:xfrm>
          <a:prstGeom prst="rect">
            <a:avLst/>
          </a:prstGeom>
        </p:spPr>
      </p:pic>
    </p:spTree>
    <p:extLst>
      <p:ext uri="{BB962C8B-B14F-4D97-AF65-F5344CB8AC3E}">
        <p14:creationId xmlns:p14="http://schemas.microsoft.com/office/powerpoint/2010/main" val="41112632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73509-9617-22EB-4BB2-2D1CDDAEB270}"/>
              </a:ext>
            </a:extLst>
          </p:cNvPr>
          <p:cNvSpPr>
            <a:spLocks noGrp="1"/>
          </p:cNvSpPr>
          <p:nvPr>
            <p:ph type="title"/>
          </p:nvPr>
        </p:nvSpPr>
        <p:spPr/>
        <p:txBody>
          <a:bodyPr/>
          <a:lstStyle/>
          <a:p>
            <a:r>
              <a:rPr lang="en-US" dirty="0" err="1"/>
              <a:t>Manejar</a:t>
            </a:r>
            <a:r>
              <a:rPr lang="en-US" dirty="0"/>
              <a:t> </a:t>
            </a:r>
            <a:r>
              <a:rPr lang="en-US" dirty="0" err="1"/>
              <a:t>una</a:t>
            </a:r>
            <a:r>
              <a:rPr lang="en-US" dirty="0"/>
              <a:t> </a:t>
            </a:r>
            <a:r>
              <a:rPr lang="en-US" dirty="0" err="1"/>
              <a:t>solicitud</a:t>
            </a:r>
            <a:r>
              <a:rPr lang="en-US" dirty="0"/>
              <a:t> POST</a:t>
            </a:r>
            <a:endParaRPr lang="es-ES" dirty="0"/>
          </a:p>
        </p:txBody>
      </p:sp>
      <p:sp>
        <p:nvSpPr>
          <p:cNvPr id="4" name="Marcador de número de diapositiva 3">
            <a:extLst>
              <a:ext uri="{FF2B5EF4-FFF2-40B4-BE49-F238E27FC236}">
                <a16:creationId xmlns:a16="http://schemas.microsoft.com/office/drawing/2014/main" id="{A52155EE-AA35-04D7-FEED-7E831637F9C6}"/>
              </a:ext>
            </a:extLst>
          </p:cNvPr>
          <p:cNvSpPr>
            <a:spLocks noGrp="1"/>
          </p:cNvSpPr>
          <p:nvPr>
            <p:ph type="sldNum" sz="quarter" idx="12"/>
          </p:nvPr>
        </p:nvSpPr>
        <p:spPr/>
        <p:txBody>
          <a:bodyPr/>
          <a:lstStyle/>
          <a:p>
            <a:fld id="{1A5952E3-DA43-4FE4-B797-0AD175EBA12D}" type="slidenum">
              <a:rPr lang="es-ES" smtClean="0"/>
              <a:t>83</a:t>
            </a:fld>
            <a:endParaRPr lang="es-ES"/>
          </a:p>
        </p:txBody>
      </p:sp>
      <p:pic>
        <p:nvPicPr>
          <p:cNvPr id="18" name="Imagen 17">
            <a:extLst>
              <a:ext uri="{FF2B5EF4-FFF2-40B4-BE49-F238E27FC236}">
                <a16:creationId xmlns:a16="http://schemas.microsoft.com/office/drawing/2014/main" id="{3062E60C-12AC-9259-EAAC-A06ACACCC50B}"/>
              </a:ext>
            </a:extLst>
          </p:cNvPr>
          <p:cNvPicPr>
            <a:picLocks noChangeAspect="1"/>
          </p:cNvPicPr>
          <p:nvPr/>
        </p:nvPicPr>
        <p:blipFill>
          <a:blip r:embed="rId3"/>
          <a:stretch>
            <a:fillRect/>
          </a:stretch>
        </p:blipFill>
        <p:spPr>
          <a:xfrm>
            <a:off x="838200" y="1471612"/>
            <a:ext cx="5867400" cy="5191125"/>
          </a:xfrm>
          <a:prstGeom prst="rect">
            <a:avLst/>
          </a:prstGeom>
        </p:spPr>
      </p:pic>
      <p:sp>
        <p:nvSpPr>
          <p:cNvPr id="21" name="Rectángulo 20">
            <a:extLst>
              <a:ext uri="{FF2B5EF4-FFF2-40B4-BE49-F238E27FC236}">
                <a16:creationId xmlns:a16="http://schemas.microsoft.com/office/drawing/2014/main" id="{C6EF0DDD-EA22-AF33-725A-59EF35042987}"/>
              </a:ext>
            </a:extLst>
          </p:cNvPr>
          <p:cNvSpPr/>
          <p:nvPr/>
        </p:nvSpPr>
        <p:spPr>
          <a:xfrm>
            <a:off x="1447800" y="3581400"/>
            <a:ext cx="3638550" cy="571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BFA1DC41-408B-6725-317C-2F896B6A019B}"/>
              </a:ext>
            </a:extLst>
          </p:cNvPr>
          <p:cNvSpPr txBox="1"/>
          <p:nvPr/>
        </p:nvSpPr>
        <p:spPr>
          <a:xfrm>
            <a:off x="6896101" y="1201877"/>
            <a:ext cx="5067300" cy="5909310"/>
          </a:xfrm>
          <a:prstGeom prst="rect">
            <a:avLst/>
          </a:prstGeom>
          <a:noFill/>
        </p:spPr>
        <p:txBody>
          <a:bodyPr wrap="square" rtlCol="0">
            <a:spAutoFit/>
          </a:bodyPr>
          <a:lstStyle/>
          <a:p>
            <a:pPr algn="just"/>
            <a:r>
              <a:rPr lang="en-US" dirty="0" err="1"/>
              <a:t>Escribimos</a:t>
            </a:r>
            <a:r>
              <a:rPr lang="en-US" dirty="0"/>
              <a:t> la variable </a:t>
            </a:r>
            <a:r>
              <a:rPr lang="en-US" dirty="0" err="1"/>
              <a:t>donde</a:t>
            </a:r>
            <a:r>
              <a:rPr lang="en-US" dirty="0"/>
              <a:t> </a:t>
            </a:r>
            <a:r>
              <a:rPr lang="en-US" dirty="0" err="1"/>
              <a:t>almacenamos</a:t>
            </a:r>
            <a:r>
              <a:rPr lang="en-US" dirty="0"/>
              <a:t> </a:t>
            </a:r>
            <a:r>
              <a:rPr lang="en-US" dirty="0" err="1"/>
              <a:t>el</a:t>
            </a:r>
            <a:r>
              <a:rPr lang="en-US" dirty="0"/>
              <a:t> router de </a:t>
            </a:r>
            <a:r>
              <a:rPr lang="en-US" dirty="0" err="1"/>
              <a:t>programación</a:t>
            </a:r>
            <a:r>
              <a:rPr lang="en-US" dirty="0"/>
              <a:t> y luego </a:t>
            </a:r>
            <a:r>
              <a:rPr lang="en-US" dirty="0" err="1"/>
              <a:t>en</a:t>
            </a:r>
            <a:r>
              <a:rPr lang="en-US" dirty="0"/>
              <a:t> </a:t>
            </a:r>
            <a:r>
              <a:rPr lang="en-US" dirty="0" err="1"/>
              <a:t>lugar</a:t>
            </a:r>
            <a:r>
              <a:rPr lang="en-US" dirty="0"/>
              <a:t> de get() </a:t>
            </a:r>
            <a:r>
              <a:rPr lang="en-US" dirty="0" err="1"/>
              <a:t>escribimos</a:t>
            </a:r>
            <a:r>
              <a:rPr lang="en-US" dirty="0"/>
              <a:t> post(), </a:t>
            </a:r>
            <a:r>
              <a:rPr lang="en-US" dirty="0" err="1"/>
              <a:t>el</a:t>
            </a:r>
            <a:r>
              <a:rPr lang="en-US" dirty="0"/>
              <a:t> verbo o </a:t>
            </a:r>
            <a:r>
              <a:rPr lang="en-US" dirty="0" err="1"/>
              <a:t>método</a:t>
            </a:r>
            <a:r>
              <a:rPr lang="en-US" dirty="0"/>
              <a:t> que </a:t>
            </a:r>
            <a:r>
              <a:rPr lang="en-US" dirty="0" err="1"/>
              <a:t>queremos</a:t>
            </a:r>
            <a:r>
              <a:rPr lang="en-US" dirty="0"/>
              <a:t> </a:t>
            </a:r>
            <a:r>
              <a:rPr lang="en-US" dirty="0" err="1"/>
              <a:t>manejar</a:t>
            </a:r>
            <a:r>
              <a:rPr lang="en-US" dirty="0"/>
              <a:t>.</a:t>
            </a:r>
          </a:p>
          <a:p>
            <a:pPr algn="just"/>
            <a:r>
              <a:rPr lang="en-US" dirty="0" err="1"/>
              <a:t>Queremos</a:t>
            </a:r>
            <a:r>
              <a:rPr lang="en-US" dirty="0"/>
              <a:t> </a:t>
            </a:r>
            <a:r>
              <a:rPr lang="en-US" dirty="0" err="1"/>
              <a:t>manejar</a:t>
            </a:r>
            <a:r>
              <a:rPr lang="en-US" dirty="0"/>
              <a:t> </a:t>
            </a:r>
            <a:r>
              <a:rPr lang="en-US" dirty="0" err="1"/>
              <a:t>todas</a:t>
            </a:r>
            <a:r>
              <a:rPr lang="en-US" dirty="0"/>
              <a:t> las solicitudes post que se </a:t>
            </a:r>
            <a:r>
              <a:rPr lang="en-US" dirty="0" err="1"/>
              <a:t>realicen</a:t>
            </a:r>
            <a:r>
              <a:rPr lang="en-US" dirty="0"/>
              <a:t> </a:t>
            </a:r>
            <a:r>
              <a:rPr lang="en-US" dirty="0" err="1"/>
              <a:t>en</a:t>
            </a:r>
            <a:r>
              <a:rPr lang="en-US" dirty="0"/>
              <a:t> la </a:t>
            </a:r>
            <a:r>
              <a:rPr lang="en-US" dirty="0" err="1"/>
              <a:t>raíz</a:t>
            </a:r>
            <a:r>
              <a:rPr lang="en-US" dirty="0"/>
              <a:t> de ese router, es </a:t>
            </a:r>
            <a:r>
              <a:rPr lang="en-US" dirty="0" err="1"/>
              <a:t>decir</a:t>
            </a:r>
            <a:r>
              <a:rPr lang="en-US" dirty="0"/>
              <a:t> ´</a:t>
            </a:r>
            <a:r>
              <a:rPr lang="en-US" dirty="0" err="1"/>
              <a:t>cursos</a:t>
            </a:r>
            <a:r>
              <a:rPr lang="en-US" dirty="0"/>
              <a:t>/</a:t>
            </a:r>
            <a:r>
              <a:rPr lang="en-US" dirty="0" err="1"/>
              <a:t>programacion</a:t>
            </a:r>
            <a:r>
              <a:rPr lang="en-US" dirty="0"/>
              <a:t>´.</a:t>
            </a:r>
          </a:p>
          <a:p>
            <a:pPr algn="just"/>
            <a:r>
              <a:rPr lang="en-US" dirty="0" err="1"/>
              <a:t>Entonces</a:t>
            </a:r>
            <a:r>
              <a:rPr lang="en-US" dirty="0"/>
              <a:t> </a:t>
            </a:r>
            <a:r>
              <a:rPr lang="en-US" dirty="0" err="1"/>
              <a:t>pasamos</a:t>
            </a:r>
            <a:r>
              <a:rPr lang="en-US" dirty="0"/>
              <a:t> </a:t>
            </a:r>
            <a:r>
              <a:rPr lang="en-US" dirty="0" err="1"/>
              <a:t>como</a:t>
            </a:r>
            <a:r>
              <a:rPr lang="en-US" dirty="0"/>
              <a:t> </a:t>
            </a:r>
            <a:r>
              <a:rPr lang="en-US" dirty="0" err="1"/>
              <a:t>parámetro</a:t>
            </a:r>
            <a:r>
              <a:rPr lang="en-US" dirty="0"/>
              <a:t> </a:t>
            </a:r>
            <a:r>
              <a:rPr lang="en-US" dirty="0" err="1"/>
              <a:t>el</a:t>
            </a:r>
            <a:r>
              <a:rPr lang="en-US" dirty="0"/>
              <a:t> ‘/’ y </a:t>
            </a:r>
            <a:r>
              <a:rPr lang="en-US" dirty="0" err="1"/>
              <a:t>como</a:t>
            </a:r>
            <a:r>
              <a:rPr lang="en-US" dirty="0"/>
              <a:t> </a:t>
            </a:r>
            <a:r>
              <a:rPr lang="en-US" dirty="0" err="1"/>
              <a:t>segundo</a:t>
            </a:r>
            <a:r>
              <a:rPr lang="en-US" dirty="0"/>
              <a:t> </a:t>
            </a:r>
            <a:r>
              <a:rPr lang="en-US" dirty="0" err="1"/>
              <a:t>parámetro</a:t>
            </a:r>
            <a:r>
              <a:rPr lang="en-US" dirty="0"/>
              <a:t> la </a:t>
            </a:r>
            <a:r>
              <a:rPr lang="en-US" dirty="0" err="1"/>
              <a:t>función</a:t>
            </a:r>
            <a:r>
              <a:rPr lang="en-US" dirty="0"/>
              <a:t> </a:t>
            </a:r>
            <a:r>
              <a:rPr lang="en-US" dirty="0" err="1"/>
              <a:t>flecha</a:t>
            </a:r>
            <a:r>
              <a:rPr lang="en-US" dirty="0"/>
              <a:t> con req y res.</a:t>
            </a:r>
          </a:p>
          <a:p>
            <a:pPr algn="just"/>
            <a:r>
              <a:rPr lang="en-US" dirty="0" err="1"/>
              <a:t>Trabajamos</a:t>
            </a:r>
            <a:r>
              <a:rPr lang="en-US" dirty="0"/>
              <a:t> con </a:t>
            </a:r>
            <a:r>
              <a:rPr lang="en-US" dirty="0" err="1"/>
              <a:t>el</a:t>
            </a:r>
            <a:r>
              <a:rPr lang="en-US" dirty="0"/>
              <a:t> </a:t>
            </a:r>
            <a:r>
              <a:rPr lang="en-US" dirty="0" err="1"/>
              <a:t>cuerpo</a:t>
            </a:r>
            <a:r>
              <a:rPr lang="en-US" dirty="0"/>
              <a:t> de la </a:t>
            </a:r>
            <a:r>
              <a:rPr lang="en-US" dirty="0" err="1"/>
              <a:t>solicitud</a:t>
            </a:r>
            <a:r>
              <a:rPr lang="en-US" dirty="0"/>
              <a:t>, que es </a:t>
            </a:r>
            <a:r>
              <a:rPr lang="en-US" dirty="0" err="1"/>
              <a:t>donde</a:t>
            </a:r>
            <a:r>
              <a:rPr lang="en-US" dirty="0"/>
              <a:t> </a:t>
            </a:r>
            <a:r>
              <a:rPr lang="en-US" dirty="0" err="1"/>
              <a:t>está</a:t>
            </a:r>
            <a:r>
              <a:rPr lang="en-US" dirty="0"/>
              <a:t> la </a:t>
            </a:r>
            <a:r>
              <a:rPr lang="en-US" dirty="0" err="1"/>
              <a:t>informaci</a:t>
            </a:r>
            <a:r>
              <a:rPr lang="es-ES" dirty="0" err="1"/>
              <a:t>ó</a:t>
            </a:r>
            <a:r>
              <a:rPr lang="en-US" dirty="0"/>
              <a:t>n que </a:t>
            </a:r>
            <a:r>
              <a:rPr lang="en-US" dirty="0" err="1"/>
              <a:t>queremos</a:t>
            </a:r>
            <a:r>
              <a:rPr lang="en-US" dirty="0"/>
              <a:t> </a:t>
            </a:r>
            <a:r>
              <a:rPr lang="en-US" dirty="0" err="1"/>
              <a:t>enviar</a:t>
            </a:r>
            <a:r>
              <a:rPr lang="en-US" dirty="0"/>
              <a:t> a la base de </a:t>
            </a:r>
            <a:r>
              <a:rPr lang="en-US" dirty="0" err="1"/>
              <a:t>datos</a:t>
            </a:r>
            <a:r>
              <a:rPr lang="en-US" dirty="0"/>
              <a:t>.</a:t>
            </a:r>
          </a:p>
          <a:p>
            <a:pPr algn="just"/>
            <a:r>
              <a:rPr lang="en-US" dirty="0" err="1"/>
              <a:t>Agregamos</a:t>
            </a:r>
            <a:r>
              <a:rPr lang="en-US" dirty="0"/>
              <a:t> </a:t>
            </a:r>
            <a:r>
              <a:rPr lang="en-US" dirty="0" err="1"/>
              <a:t>el</a:t>
            </a:r>
            <a:r>
              <a:rPr lang="en-US" dirty="0"/>
              <a:t> nuevo </a:t>
            </a:r>
            <a:r>
              <a:rPr lang="en-US" dirty="0" err="1"/>
              <a:t>curso</a:t>
            </a:r>
            <a:r>
              <a:rPr lang="en-US" dirty="0"/>
              <a:t> al </a:t>
            </a:r>
            <a:r>
              <a:rPr lang="en-US" dirty="0" err="1"/>
              <a:t>arreglo</a:t>
            </a:r>
            <a:r>
              <a:rPr lang="en-US" dirty="0"/>
              <a:t> de </a:t>
            </a:r>
            <a:r>
              <a:rPr lang="en-US" dirty="0" err="1"/>
              <a:t>cursos</a:t>
            </a:r>
            <a:r>
              <a:rPr lang="en-US" dirty="0"/>
              <a:t> de </a:t>
            </a:r>
            <a:r>
              <a:rPr lang="en-US" dirty="0" err="1"/>
              <a:t>programación</a:t>
            </a:r>
            <a:r>
              <a:rPr lang="en-US" dirty="0"/>
              <a:t> y luego </a:t>
            </a:r>
            <a:r>
              <a:rPr lang="en-US" dirty="0" err="1"/>
              <a:t>enviamos</a:t>
            </a:r>
            <a:r>
              <a:rPr lang="en-US" dirty="0"/>
              <a:t> </a:t>
            </a:r>
            <a:r>
              <a:rPr lang="en-US" dirty="0" err="1"/>
              <a:t>el</a:t>
            </a:r>
            <a:r>
              <a:rPr lang="en-US" dirty="0"/>
              <a:t> nuevo </a:t>
            </a:r>
            <a:r>
              <a:rPr lang="en-US" dirty="0" err="1"/>
              <a:t>arreglo</a:t>
            </a:r>
            <a:r>
              <a:rPr lang="en-US" dirty="0"/>
              <a:t> de </a:t>
            </a:r>
            <a:r>
              <a:rPr lang="en-US" dirty="0" err="1"/>
              <a:t>cursos</a:t>
            </a:r>
            <a:r>
              <a:rPr lang="en-US" dirty="0"/>
              <a:t> de </a:t>
            </a:r>
            <a:r>
              <a:rPr lang="en-US" dirty="0" err="1"/>
              <a:t>programación</a:t>
            </a:r>
            <a:r>
              <a:rPr lang="en-US" dirty="0"/>
              <a:t> al </a:t>
            </a:r>
            <a:r>
              <a:rPr lang="en-US" dirty="0" err="1"/>
              <a:t>cliente</a:t>
            </a:r>
            <a:r>
              <a:rPr lang="en-US" dirty="0"/>
              <a:t> para </a:t>
            </a:r>
            <a:r>
              <a:rPr lang="en-US" dirty="0" err="1"/>
              <a:t>ver</a:t>
            </a:r>
            <a:r>
              <a:rPr lang="en-US" dirty="0"/>
              <a:t> </a:t>
            </a:r>
            <a:r>
              <a:rPr lang="en-US" dirty="0" err="1"/>
              <a:t>si</a:t>
            </a:r>
            <a:r>
              <a:rPr lang="en-US" dirty="0"/>
              <a:t> </a:t>
            </a:r>
            <a:r>
              <a:rPr lang="en-US" dirty="0" err="1"/>
              <a:t>en</a:t>
            </a:r>
            <a:r>
              <a:rPr lang="en-US" dirty="0"/>
              <a:t> </a:t>
            </a:r>
            <a:r>
              <a:rPr lang="en-US" dirty="0" err="1"/>
              <a:t>realidad</a:t>
            </a:r>
            <a:r>
              <a:rPr lang="en-US" dirty="0"/>
              <a:t> se </a:t>
            </a:r>
            <a:r>
              <a:rPr lang="en-US" dirty="0" err="1"/>
              <a:t>actualiz</a:t>
            </a:r>
            <a:r>
              <a:rPr lang="es-ES" dirty="0" err="1"/>
              <a:t>ó</a:t>
            </a:r>
            <a:r>
              <a:rPr lang="es-ES" dirty="0"/>
              <a:t>.</a:t>
            </a:r>
          </a:p>
          <a:p>
            <a:pPr algn="just"/>
            <a:r>
              <a:rPr lang="en-US" dirty="0"/>
              <a:t>Para </a:t>
            </a:r>
            <a:r>
              <a:rPr lang="en-US" dirty="0" err="1"/>
              <a:t>poder</a:t>
            </a:r>
            <a:r>
              <a:rPr lang="en-US" dirty="0"/>
              <a:t> </a:t>
            </a:r>
            <a:r>
              <a:rPr lang="en-US" dirty="0" err="1"/>
              <a:t>procesar</a:t>
            </a:r>
            <a:r>
              <a:rPr lang="en-US" dirty="0"/>
              <a:t> </a:t>
            </a:r>
            <a:r>
              <a:rPr lang="en-US" dirty="0" err="1"/>
              <a:t>el</a:t>
            </a:r>
            <a:r>
              <a:rPr lang="en-US" dirty="0"/>
              <a:t> </a:t>
            </a:r>
            <a:r>
              <a:rPr lang="en-US" dirty="0" err="1"/>
              <a:t>cuerpo</a:t>
            </a:r>
            <a:r>
              <a:rPr lang="en-US" dirty="0"/>
              <a:t> de </a:t>
            </a:r>
            <a:r>
              <a:rPr lang="en-US" dirty="0" err="1"/>
              <a:t>esta</a:t>
            </a:r>
            <a:r>
              <a:rPr lang="en-US" dirty="0"/>
              <a:t> </a:t>
            </a:r>
            <a:r>
              <a:rPr lang="en-US" dirty="0" err="1"/>
              <a:t>solicictud</a:t>
            </a:r>
            <a:r>
              <a:rPr lang="en-US" dirty="0"/>
              <a:t> </a:t>
            </a:r>
            <a:r>
              <a:rPr lang="en-US" dirty="0" err="1"/>
              <a:t>en</a:t>
            </a:r>
            <a:r>
              <a:rPr lang="en-US" dirty="0"/>
              <a:t> </a:t>
            </a:r>
            <a:r>
              <a:rPr lang="en-US" dirty="0" err="1"/>
              <a:t>formato</a:t>
            </a:r>
            <a:r>
              <a:rPr lang="en-US" dirty="0"/>
              <a:t> </a:t>
            </a:r>
            <a:r>
              <a:rPr lang="en-US" dirty="0" err="1"/>
              <a:t>json</a:t>
            </a:r>
            <a:r>
              <a:rPr lang="en-US" dirty="0"/>
              <a:t> </a:t>
            </a:r>
            <a:r>
              <a:rPr lang="en-US" dirty="0" err="1"/>
              <a:t>debemos</a:t>
            </a:r>
            <a:r>
              <a:rPr lang="en-US" dirty="0"/>
              <a:t> </a:t>
            </a:r>
            <a:r>
              <a:rPr lang="en-US" dirty="0" err="1"/>
              <a:t>escribir</a:t>
            </a:r>
            <a:r>
              <a:rPr lang="en-US" dirty="0"/>
              <a:t> </a:t>
            </a:r>
          </a:p>
          <a:p>
            <a:pPr algn="just"/>
            <a:r>
              <a:rPr lang="en-US" dirty="0" err="1"/>
              <a:t>routerProgramacion.use</a:t>
            </a:r>
            <a:r>
              <a:rPr lang="en-US" dirty="0"/>
              <a:t>(</a:t>
            </a:r>
            <a:r>
              <a:rPr lang="en-US" dirty="0" err="1"/>
              <a:t>express.json</a:t>
            </a:r>
            <a:r>
              <a:rPr lang="en-US" dirty="0"/>
              <a:t>()) y </a:t>
            </a:r>
            <a:r>
              <a:rPr lang="en-US" dirty="0" err="1"/>
              <a:t>esto</a:t>
            </a:r>
            <a:r>
              <a:rPr lang="en-US" dirty="0"/>
              <a:t> es lo que se </a:t>
            </a:r>
            <a:r>
              <a:rPr lang="en-US" dirty="0" err="1"/>
              <a:t>conoce</a:t>
            </a:r>
            <a:r>
              <a:rPr lang="en-US" dirty="0"/>
              <a:t> </a:t>
            </a:r>
            <a:r>
              <a:rPr lang="en-US" dirty="0" err="1"/>
              <a:t>como</a:t>
            </a:r>
            <a:r>
              <a:rPr lang="en-US" dirty="0"/>
              <a:t> Middleware.</a:t>
            </a:r>
          </a:p>
          <a:p>
            <a:endParaRPr lang="es-ES" dirty="0"/>
          </a:p>
        </p:txBody>
      </p:sp>
    </p:spTree>
    <p:extLst>
      <p:ext uri="{BB962C8B-B14F-4D97-AF65-F5344CB8AC3E}">
        <p14:creationId xmlns:p14="http://schemas.microsoft.com/office/powerpoint/2010/main" val="126611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262119-DA0B-1F15-2E2E-442B7605FA1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1E49593-6070-F3A5-1DAB-395FB011BBA7}"/>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9064BDEE-2C2C-D9CF-9EF8-0E595EA32AA3}"/>
              </a:ext>
            </a:extLst>
          </p:cNvPr>
          <p:cNvSpPr>
            <a:spLocks noGrp="1"/>
          </p:cNvSpPr>
          <p:nvPr>
            <p:ph type="sldNum" sz="quarter" idx="12"/>
          </p:nvPr>
        </p:nvSpPr>
        <p:spPr/>
        <p:txBody>
          <a:bodyPr/>
          <a:lstStyle/>
          <a:p>
            <a:fld id="{1A5952E3-DA43-4FE4-B797-0AD175EBA12D}" type="slidenum">
              <a:rPr lang="es-ES" smtClean="0"/>
              <a:t>84</a:t>
            </a:fld>
            <a:endParaRPr lang="es-ES"/>
          </a:p>
        </p:txBody>
      </p:sp>
      <p:pic>
        <p:nvPicPr>
          <p:cNvPr id="6" name="Imagen 5">
            <a:extLst>
              <a:ext uri="{FF2B5EF4-FFF2-40B4-BE49-F238E27FC236}">
                <a16:creationId xmlns:a16="http://schemas.microsoft.com/office/drawing/2014/main" id="{5EF632F1-B7C0-04E8-A217-8AB9BFBF93A0}"/>
              </a:ext>
            </a:extLst>
          </p:cNvPr>
          <p:cNvPicPr>
            <a:picLocks noChangeAspect="1"/>
          </p:cNvPicPr>
          <p:nvPr/>
        </p:nvPicPr>
        <p:blipFill>
          <a:blip r:embed="rId2"/>
          <a:stretch>
            <a:fillRect/>
          </a:stretch>
        </p:blipFill>
        <p:spPr>
          <a:xfrm>
            <a:off x="1524000" y="823912"/>
            <a:ext cx="9144000" cy="5210175"/>
          </a:xfrm>
          <a:prstGeom prst="rect">
            <a:avLst/>
          </a:prstGeom>
        </p:spPr>
      </p:pic>
    </p:spTree>
    <p:extLst>
      <p:ext uri="{BB962C8B-B14F-4D97-AF65-F5344CB8AC3E}">
        <p14:creationId xmlns:p14="http://schemas.microsoft.com/office/powerpoint/2010/main" val="3732739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B0D1C-B513-5738-53C1-029AC4D443E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2FD12AE-CAB9-CDC9-6493-898286269E5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ECEEF79-88A5-8123-6C7E-9025F1697BF0}"/>
              </a:ext>
            </a:extLst>
          </p:cNvPr>
          <p:cNvSpPr>
            <a:spLocks noGrp="1"/>
          </p:cNvSpPr>
          <p:nvPr>
            <p:ph type="sldNum" sz="quarter" idx="12"/>
          </p:nvPr>
        </p:nvSpPr>
        <p:spPr/>
        <p:txBody>
          <a:bodyPr/>
          <a:lstStyle/>
          <a:p>
            <a:fld id="{1A5952E3-DA43-4FE4-B797-0AD175EBA12D}" type="slidenum">
              <a:rPr lang="es-ES" smtClean="0"/>
              <a:t>85</a:t>
            </a:fld>
            <a:endParaRPr lang="es-ES"/>
          </a:p>
        </p:txBody>
      </p:sp>
      <p:pic>
        <p:nvPicPr>
          <p:cNvPr id="6" name="Imagen 5">
            <a:extLst>
              <a:ext uri="{FF2B5EF4-FFF2-40B4-BE49-F238E27FC236}">
                <a16:creationId xmlns:a16="http://schemas.microsoft.com/office/drawing/2014/main" id="{B9A15217-864E-499E-DFAE-20EDD480E4D1}"/>
              </a:ext>
            </a:extLst>
          </p:cNvPr>
          <p:cNvPicPr>
            <a:picLocks noChangeAspect="1"/>
          </p:cNvPicPr>
          <p:nvPr/>
        </p:nvPicPr>
        <p:blipFill>
          <a:blip r:embed="rId2"/>
          <a:stretch>
            <a:fillRect/>
          </a:stretch>
        </p:blipFill>
        <p:spPr>
          <a:xfrm>
            <a:off x="1404937" y="762000"/>
            <a:ext cx="9382125" cy="5334000"/>
          </a:xfrm>
          <a:prstGeom prst="rect">
            <a:avLst/>
          </a:prstGeom>
        </p:spPr>
      </p:pic>
    </p:spTree>
    <p:extLst>
      <p:ext uri="{BB962C8B-B14F-4D97-AF65-F5344CB8AC3E}">
        <p14:creationId xmlns:p14="http://schemas.microsoft.com/office/powerpoint/2010/main" val="776166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7485AB1-0908-40DA-D2B4-66206A3CB1D3}"/>
              </a:ext>
            </a:extLst>
          </p:cNvPr>
          <p:cNvSpPr>
            <a:spLocks noGrp="1"/>
          </p:cNvSpPr>
          <p:nvPr>
            <p:ph idx="1"/>
          </p:nvPr>
        </p:nvSpPr>
        <p:spPr>
          <a:xfrm>
            <a:off x="838200" y="819150"/>
            <a:ext cx="10515600" cy="5357813"/>
          </a:xfrm>
        </p:spPr>
        <p:txBody>
          <a:bodyPr/>
          <a:lstStyle/>
          <a:p>
            <a:pPr marL="0" indent="0" algn="just">
              <a:buNone/>
            </a:pPr>
            <a:r>
              <a:rPr lang="en-US" dirty="0"/>
              <a:t>Para </a:t>
            </a:r>
            <a:r>
              <a:rPr lang="en-US" dirty="0" err="1"/>
              <a:t>poder</a:t>
            </a:r>
            <a:r>
              <a:rPr lang="en-US" dirty="0"/>
              <a:t> </a:t>
            </a:r>
            <a:r>
              <a:rPr lang="en-US" dirty="0" err="1"/>
              <a:t>simular</a:t>
            </a:r>
            <a:r>
              <a:rPr lang="en-US" dirty="0"/>
              <a:t> </a:t>
            </a:r>
            <a:r>
              <a:rPr lang="en-US" dirty="0" err="1"/>
              <a:t>el</a:t>
            </a:r>
            <a:r>
              <a:rPr lang="en-US" dirty="0"/>
              <a:t> </a:t>
            </a:r>
            <a:r>
              <a:rPr lang="en-US" dirty="0" err="1"/>
              <a:t>método</a:t>
            </a:r>
            <a:r>
              <a:rPr lang="en-US" dirty="0"/>
              <a:t> POST </a:t>
            </a:r>
            <a:r>
              <a:rPr lang="en-US" dirty="0" err="1"/>
              <a:t>creamos</a:t>
            </a:r>
            <a:r>
              <a:rPr lang="en-US" dirty="0"/>
              <a:t> un archive </a:t>
            </a:r>
            <a:r>
              <a:rPr lang="en-US" dirty="0" err="1"/>
              <a:t>index.http</a:t>
            </a:r>
            <a:r>
              <a:rPr lang="en-US" dirty="0"/>
              <a:t> y </a:t>
            </a:r>
            <a:r>
              <a:rPr lang="en-US" dirty="0" err="1"/>
              <a:t>definimos</a:t>
            </a:r>
            <a:r>
              <a:rPr lang="en-US" dirty="0"/>
              <a:t> la </a:t>
            </a:r>
            <a:r>
              <a:rPr lang="en-US" dirty="0" err="1"/>
              <a:t>solicitud</a:t>
            </a:r>
            <a:r>
              <a:rPr lang="en-US" dirty="0"/>
              <a:t> post.</a:t>
            </a:r>
          </a:p>
          <a:p>
            <a:pPr marL="0" indent="0" algn="just">
              <a:buNone/>
            </a:pPr>
            <a:r>
              <a:rPr lang="en-US" dirty="0" err="1"/>
              <a:t>Debemos</a:t>
            </a:r>
            <a:r>
              <a:rPr lang="en-US" dirty="0"/>
              <a:t> </a:t>
            </a:r>
            <a:r>
              <a:rPr lang="en-US" dirty="0" err="1"/>
              <a:t>definir</a:t>
            </a:r>
            <a:r>
              <a:rPr lang="en-US" dirty="0"/>
              <a:t> </a:t>
            </a:r>
            <a:r>
              <a:rPr lang="en-US" dirty="0" err="1"/>
              <a:t>el</a:t>
            </a:r>
            <a:r>
              <a:rPr lang="en-US" dirty="0"/>
              <a:t> </a:t>
            </a:r>
            <a:r>
              <a:rPr lang="en-US" dirty="0" err="1"/>
              <a:t>cuerpo</a:t>
            </a:r>
            <a:r>
              <a:rPr lang="en-US" dirty="0"/>
              <a:t> de la </a:t>
            </a:r>
            <a:r>
              <a:rPr lang="en-US" dirty="0" err="1"/>
              <a:t>solicitud</a:t>
            </a:r>
            <a:r>
              <a:rPr lang="en-US" dirty="0"/>
              <a:t> que es </a:t>
            </a:r>
            <a:r>
              <a:rPr lang="en-US" dirty="0" err="1"/>
              <a:t>donde</a:t>
            </a:r>
            <a:r>
              <a:rPr lang="en-US" dirty="0"/>
              <a:t> se </a:t>
            </a:r>
            <a:r>
              <a:rPr lang="en-US" dirty="0" err="1"/>
              <a:t>encuentra</a:t>
            </a:r>
            <a:r>
              <a:rPr lang="en-US" dirty="0"/>
              <a:t> la </a:t>
            </a:r>
            <a:r>
              <a:rPr lang="en-US" dirty="0" err="1"/>
              <a:t>informaci</a:t>
            </a:r>
            <a:r>
              <a:rPr lang="es-ES" dirty="0" err="1"/>
              <a:t>ó</a:t>
            </a:r>
            <a:r>
              <a:rPr lang="en-US" dirty="0"/>
              <a:t>n que </a:t>
            </a:r>
            <a:r>
              <a:rPr lang="en-US" dirty="0" err="1"/>
              <a:t>queremos</a:t>
            </a:r>
            <a:r>
              <a:rPr lang="en-US" dirty="0"/>
              <a:t> </a:t>
            </a:r>
            <a:r>
              <a:rPr lang="en-US" dirty="0" err="1"/>
              <a:t>enviar</a:t>
            </a:r>
            <a:r>
              <a:rPr lang="en-US" dirty="0"/>
              <a:t> </a:t>
            </a:r>
            <a:r>
              <a:rPr lang="en-US" dirty="0" err="1"/>
              <a:t>en</a:t>
            </a:r>
            <a:r>
              <a:rPr lang="en-US" dirty="0"/>
              <a:t> </a:t>
            </a:r>
            <a:r>
              <a:rPr lang="en-US" dirty="0" err="1"/>
              <a:t>formato</a:t>
            </a:r>
            <a:r>
              <a:rPr lang="en-US" dirty="0"/>
              <a:t> </a:t>
            </a:r>
            <a:r>
              <a:rPr lang="en-US" dirty="0" err="1"/>
              <a:t>json</a:t>
            </a:r>
            <a:r>
              <a:rPr lang="en-US" dirty="0"/>
              <a:t>.</a:t>
            </a:r>
          </a:p>
          <a:p>
            <a:pPr marL="0" indent="0" algn="just">
              <a:buNone/>
            </a:pPr>
            <a:r>
              <a:rPr lang="en-US" dirty="0"/>
              <a:t>En la </a:t>
            </a:r>
            <a:r>
              <a:rPr lang="en-US" dirty="0" err="1"/>
              <a:t>realidad</a:t>
            </a:r>
            <a:r>
              <a:rPr lang="en-US" dirty="0"/>
              <a:t> las solicitudes POST se </a:t>
            </a:r>
            <a:r>
              <a:rPr lang="en-US" dirty="0" err="1"/>
              <a:t>realizarían</a:t>
            </a:r>
            <a:r>
              <a:rPr lang="en-US" dirty="0"/>
              <a:t> </a:t>
            </a:r>
            <a:r>
              <a:rPr lang="en-US" dirty="0" err="1"/>
              <a:t>desde</a:t>
            </a:r>
            <a:r>
              <a:rPr lang="en-US" dirty="0"/>
              <a:t>  </a:t>
            </a:r>
            <a:r>
              <a:rPr lang="en-US" dirty="0" err="1"/>
              <a:t>el</a:t>
            </a:r>
            <a:r>
              <a:rPr lang="en-US" dirty="0"/>
              <a:t> </a:t>
            </a:r>
            <a:r>
              <a:rPr lang="en-US" dirty="0" err="1"/>
              <a:t>cliente</a:t>
            </a:r>
            <a:r>
              <a:rPr lang="en-US" dirty="0"/>
              <a:t>.</a:t>
            </a:r>
            <a:endParaRPr lang="es-ES" dirty="0"/>
          </a:p>
          <a:p>
            <a:endParaRPr lang="es-ES" dirty="0"/>
          </a:p>
        </p:txBody>
      </p:sp>
      <p:sp>
        <p:nvSpPr>
          <p:cNvPr id="4" name="Marcador de número de diapositiva 3">
            <a:extLst>
              <a:ext uri="{FF2B5EF4-FFF2-40B4-BE49-F238E27FC236}">
                <a16:creationId xmlns:a16="http://schemas.microsoft.com/office/drawing/2014/main" id="{49E80256-F1D2-331C-74CD-4586445ED3CE}"/>
              </a:ext>
            </a:extLst>
          </p:cNvPr>
          <p:cNvSpPr>
            <a:spLocks noGrp="1"/>
          </p:cNvSpPr>
          <p:nvPr>
            <p:ph type="sldNum" sz="quarter" idx="12"/>
          </p:nvPr>
        </p:nvSpPr>
        <p:spPr/>
        <p:txBody>
          <a:bodyPr/>
          <a:lstStyle/>
          <a:p>
            <a:fld id="{1A5952E3-DA43-4FE4-B797-0AD175EBA12D}" type="slidenum">
              <a:rPr lang="es-ES" smtClean="0"/>
              <a:t>86</a:t>
            </a:fld>
            <a:endParaRPr lang="es-ES"/>
          </a:p>
        </p:txBody>
      </p:sp>
      <p:pic>
        <p:nvPicPr>
          <p:cNvPr id="6" name="Imagen 5">
            <a:extLst>
              <a:ext uri="{FF2B5EF4-FFF2-40B4-BE49-F238E27FC236}">
                <a16:creationId xmlns:a16="http://schemas.microsoft.com/office/drawing/2014/main" id="{ADE59B4D-1CD6-A8E9-2952-CF3EAEAD3158}"/>
              </a:ext>
            </a:extLst>
          </p:cNvPr>
          <p:cNvPicPr>
            <a:picLocks noChangeAspect="1"/>
          </p:cNvPicPr>
          <p:nvPr/>
        </p:nvPicPr>
        <p:blipFill>
          <a:blip r:embed="rId2"/>
          <a:stretch>
            <a:fillRect/>
          </a:stretch>
        </p:blipFill>
        <p:spPr>
          <a:xfrm>
            <a:off x="1009650" y="3079750"/>
            <a:ext cx="5848350" cy="3276600"/>
          </a:xfrm>
          <a:prstGeom prst="rect">
            <a:avLst/>
          </a:prstGeom>
        </p:spPr>
      </p:pic>
    </p:spTree>
    <p:extLst>
      <p:ext uri="{BB962C8B-B14F-4D97-AF65-F5344CB8AC3E}">
        <p14:creationId xmlns:p14="http://schemas.microsoft.com/office/powerpoint/2010/main" val="19214776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999A23-E6C4-4C70-B160-B60AAE44AE8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7F06232-A1A6-CACC-E199-83044329BF7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7375A28-FBCC-6B48-4316-9508C0F9CA5E}"/>
              </a:ext>
            </a:extLst>
          </p:cNvPr>
          <p:cNvSpPr>
            <a:spLocks noGrp="1"/>
          </p:cNvSpPr>
          <p:nvPr>
            <p:ph type="sldNum" sz="quarter" idx="12"/>
          </p:nvPr>
        </p:nvSpPr>
        <p:spPr/>
        <p:txBody>
          <a:bodyPr/>
          <a:lstStyle/>
          <a:p>
            <a:fld id="{1A5952E3-DA43-4FE4-B797-0AD175EBA12D}" type="slidenum">
              <a:rPr lang="es-ES" smtClean="0"/>
              <a:t>87</a:t>
            </a:fld>
            <a:endParaRPr lang="es-ES"/>
          </a:p>
        </p:txBody>
      </p:sp>
      <p:pic>
        <p:nvPicPr>
          <p:cNvPr id="6" name="Imagen 5">
            <a:extLst>
              <a:ext uri="{FF2B5EF4-FFF2-40B4-BE49-F238E27FC236}">
                <a16:creationId xmlns:a16="http://schemas.microsoft.com/office/drawing/2014/main" id="{B95C48E5-C54A-045C-8C48-004F324F6A78}"/>
              </a:ext>
            </a:extLst>
          </p:cNvPr>
          <p:cNvPicPr>
            <a:picLocks noChangeAspect="1"/>
          </p:cNvPicPr>
          <p:nvPr/>
        </p:nvPicPr>
        <p:blipFill>
          <a:blip r:embed="rId3"/>
          <a:stretch>
            <a:fillRect/>
          </a:stretch>
        </p:blipFill>
        <p:spPr>
          <a:xfrm>
            <a:off x="1114425" y="119062"/>
            <a:ext cx="9963150" cy="6619875"/>
          </a:xfrm>
          <a:prstGeom prst="rect">
            <a:avLst/>
          </a:prstGeom>
        </p:spPr>
      </p:pic>
    </p:spTree>
    <p:extLst>
      <p:ext uri="{BB962C8B-B14F-4D97-AF65-F5344CB8AC3E}">
        <p14:creationId xmlns:p14="http://schemas.microsoft.com/office/powerpoint/2010/main" val="40394448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2F50A-9A65-ED02-2903-74AD24E1757C}"/>
              </a:ext>
            </a:extLst>
          </p:cNvPr>
          <p:cNvSpPr>
            <a:spLocks noGrp="1"/>
          </p:cNvSpPr>
          <p:nvPr>
            <p:ph type="title"/>
          </p:nvPr>
        </p:nvSpPr>
        <p:spPr/>
        <p:txBody>
          <a:bodyPr/>
          <a:lstStyle/>
          <a:p>
            <a:r>
              <a:rPr lang="es-ES" dirty="0"/>
              <a:t>PUT </a:t>
            </a:r>
          </a:p>
        </p:txBody>
      </p:sp>
      <p:sp>
        <p:nvSpPr>
          <p:cNvPr id="3" name="Marcador de contenido 2">
            <a:extLst>
              <a:ext uri="{FF2B5EF4-FFF2-40B4-BE49-F238E27FC236}">
                <a16:creationId xmlns:a16="http://schemas.microsoft.com/office/drawing/2014/main" id="{6699ABD4-9951-556D-93B8-1787DA732B30}"/>
              </a:ext>
            </a:extLst>
          </p:cNvPr>
          <p:cNvSpPr>
            <a:spLocks noGrp="1"/>
          </p:cNvSpPr>
          <p:nvPr>
            <p:ph idx="1"/>
          </p:nvPr>
        </p:nvSpPr>
        <p:spPr/>
        <p:txBody>
          <a:bodyPr/>
          <a:lstStyle/>
          <a:p>
            <a:pPr marL="0" indent="0">
              <a:buNone/>
            </a:pPr>
            <a:r>
              <a:rPr lang="en-US" dirty="0"/>
              <a:t>Es un m</a:t>
            </a:r>
            <a:r>
              <a:rPr lang="es-ES" dirty="0" err="1"/>
              <a:t>étodo</a:t>
            </a:r>
            <a:r>
              <a:rPr lang="es-ES" dirty="0"/>
              <a:t> http que nos permite actualizar una entidad en la base de datos.</a:t>
            </a:r>
          </a:p>
          <a:p>
            <a:pPr marL="0" indent="0">
              <a:buNone/>
            </a:pPr>
            <a:endParaRPr lang="es-ES" dirty="0"/>
          </a:p>
          <a:p>
            <a:pPr marL="0" indent="0">
              <a:buNone/>
            </a:pPr>
            <a:r>
              <a:rPr lang="es-ES" dirty="0">
                <a:effectLst/>
              </a:rPr>
              <a:t>Una </a:t>
            </a:r>
            <a:r>
              <a:rPr lang="es-ES" u="sng" dirty="0">
                <a:effectLst/>
              </a:rPr>
              <a:t>entidad</a:t>
            </a:r>
            <a:r>
              <a:rPr lang="es-ES" dirty="0">
                <a:effectLst/>
              </a:rPr>
              <a:t> es la </a:t>
            </a:r>
            <a:r>
              <a:rPr lang="es-ES" b="1" dirty="0">
                <a:effectLst/>
              </a:rPr>
              <a:t>representación de un objeto o concepto del mundo real que se describe en una base de datos</a:t>
            </a:r>
            <a:r>
              <a:rPr lang="es-ES" dirty="0">
                <a:effectLst/>
              </a:rPr>
              <a:t>. Las entidades se describen en la estructura de la base de datos empleando un modelo de datos.</a:t>
            </a:r>
          </a:p>
          <a:p>
            <a:pPr marL="0" indent="0">
              <a:buNone/>
            </a:pPr>
            <a:endParaRPr lang="es-ES" dirty="0">
              <a:effectLst/>
            </a:endParaRPr>
          </a:p>
          <a:p>
            <a:pPr marL="0" indent="0">
              <a:buNone/>
            </a:pPr>
            <a:r>
              <a:rPr lang="es-ES" dirty="0"/>
              <a:t> Ejemplos de entidades en una base de datos: Cliente, objeto, producto</a:t>
            </a:r>
            <a:endParaRPr lang="es-419" dirty="0">
              <a:effectLst/>
            </a:endParaRP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D11AD1D5-D8D4-06EF-857F-0CC3B64B57D9}"/>
              </a:ext>
            </a:extLst>
          </p:cNvPr>
          <p:cNvSpPr>
            <a:spLocks noGrp="1"/>
          </p:cNvSpPr>
          <p:nvPr>
            <p:ph type="sldNum" sz="quarter" idx="12"/>
          </p:nvPr>
        </p:nvSpPr>
        <p:spPr/>
        <p:txBody>
          <a:bodyPr/>
          <a:lstStyle/>
          <a:p>
            <a:fld id="{1A5952E3-DA43-4FE4-B797-0AD175EBA12D}" type="slidenum">
              <a:rPr lang="es-ES" smtClean="0"/>
              <a:t>88</a:t>
            </a:fld>
            <a:endParaRPr lang="es-ES"/>
          </a:p>
        </p:txBody>
      </p:sp>
    </p:spTree>
    <p:extLst>
      <p:ext uri="{BB962C8B-B14F-4D97-AF65-F5344CB8AC3E}">
        <p14:creationId xmlns:p14="http://schemas.microsoft.com/office/powerpoint/2010/main" val="29908640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43D9EF-2C79-DA5B-C0EB-0D50242E8ABF}"/>
              </a:ext>
            </a:extLst>
          </p:cNvPr>
          <p:cNvSpPr>
            <a:spLocks noGrp="1"/>
          </p:cNvSpPr>
          <p:nvPr>
            <p:ph idx="1"/>
          </p:nvPr>
        </p:nvSpPr>
        <p:spPr>
          <a:xfrm>
            <a:off x="838200" y="1162050"/>
            <a:ext cx="10515600" cy="5194300"/>
          </a:xfrm>
        </p:spPr>
        <p:txBody>
          <a:bodyPr/>
          <a:lstStyle/>
          <a:p>
            <a:pPr marL="0" indent="0">
              <a:buNone/>
            </a:pPr>
            <a:r>
              <a:rPr lang="es-ES" dirty="0"/>
              <a:t>Con PUT es necesario enviar todas las propiedades de ese objeto y solo las actualizadas serán modificadas.</a:t>
            </a:r>
          </a:p>
          <a:p>
            <a:pPr marL="0" indent="0">
              <a:buNone/>
            </a:pPr>
            <a:r>
              <a:rPr lang="es-ES" dirty="0"/>
              <a:t>Como necesitamos saber cuál es el curso que vamos a modificar vamos a trabajar con parámetro URL llamado ´id´ .Luego definimos la función flecha con </a:t>
            </a:r>
            <a:r>
              <a:rPr lang="es-ES" dirty="0" err="1"/>
              <a:t>req</a:t>
            </a:r>
            <a:r>
              <a:rPr lang="es-ES" dirty="0"/>
              <a:t> y res y utilizamos el cuerpo de la solicitud.</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4F993375-6267-8B2F-FFC6-CF1863343FC2}"/>
              </a:ext>
            </a:extLst>
          </p:cNvPr>
          <p:cNvSpPr>
            <a:spLocks noGrp="1"/>
          </p:cNvSpPr>
          <p:nvPr>
            <p:ph type="sldNum" sz="quarter" idx="12"/>
          </p:nvPr>
        </p:nvSpPr>
        <p:spPr/>
        <p:txBody>
          <a:bodyPr/>
          <a:lstStyle/>
          <a:p>
            <a:fld id="{1A5952E3-DA43-4FE4-B797-0AD175EBA12D}" type="slidenum">
              <a:rPr lang="es-ES" smtClean="0"/>
              <a:t>89</a:t>
            </a:fld>
            <a:endParaRPr lang="es-ES"/>
          </a:p>
        </p:txBody>
      </p:sp>
      <p:pic>
        <p:nvPicPr>
          <p:cNvPr id="10" name="Imagen 9">
            <a:extLst>
              <a:ext uri="{FF2B5EF4-FFF2-40B4-BE49-F238E27FC236}">
                <a16:creationId xmlns:a16="http://schemas.microsoft.com/office/drawing/2014/main" id="{20BA4674-06CC-4113-BBA3-6B0009578584}"/>
              </a:ext>
            </a:extLst>
          </p:cNvPr>
          <p:cNvPicPr>
            <a:picLocks noChangeAspect="1"/>
          </p:cNvPicPr>
          <p:nvPr/>
        </p:nvPicPr>
        <p:blipFill>
          <a:blip r:embed="rId2"/>
          <a:stretch>
            <a:fillRect/>
          </a:stretch>
        </p:blipFill>
        <p:spPr>
          <a:xfrm>
            <a:off x="981074" y="3879850"/>
            <a:ext cx="8391525" cy="2035919"/>
          </a:xfrm>
          <a:prstGeom prst="rect">
            <a:avLst/>
          </a:prstGeom>
        </p:spPr>
      </p:pic>
    </p:spTree>
    <p:extLst>
      <p:ext uri="{BB962C8B-B14F-4D97-AF65-F5344CB8AC3E}">
        <p14:creationId xmlns:p14="http://schemas.microsoft.com/office/powerpoint/2010/main" val="3346269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399302-4B23-1F0F-CF2C-5313DD68151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1EA3F09-C680-82EA-443F-7140A4B87A5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9598EA7-6546-C95D-26B8-9CF987F6538C}"/>
              </a:ext>
            </a:extLst>
          </p:cNvPr>
          <p:cNvSpPr>
            <a:spLocks noGrp="1"/>
          </p:cNvSpPr>
          <p:nvPr>
            <p:ph type="sldNum" sz="quarter" idx="12"/>
          </p:nvPr>
        </p:nvSpPr>
        <p:spPr/>
        <p:txBody>
          <a:bodyPr/>
          <a:lstStyle/>
          <a:p>
            <a:fld id="{1A5952E3-DA43-4FE4-B797-0AD175EBA12D}" type="slidenum">
              <a:rPr lang="es-ES" smtClean="0"/>
              <a:t>9</a:t>
            </a:fld>
            <a:endParaRPr lang="es-ES"/>
          </a:p>
        </p:txBody>
      </p:sp>
      <p:pic>
        <p:nvPicPr>
          <p:cNvPr id="6" name="Imagen 5">
            <a:extLst>
              <a:ext uri="{FF2B5EF4-FFF2-40B4-BE49-F238E27FC236}">
                <a16:creationId xmlns:a16="http://schemas.microsoft.com/office/drawing/2014/main" id="{A12E0555-4A37-E91B-AEAF-B5E16310A24C}"/>
              </a:ext>
            </a:extLst>
          </p:cNvPr>
          <p:cNvPicPr>
            <a:picLocks noChangeAspect="1"/>
          </p:cNvPicPr>
          <p:nvPr/>
        </p:nvPicPr>
        <p:blipFill>
          <a:blip r:embed="rId3"/>
          <a:stretch>
            <a:fillRect/>
          </a:stretch>
        </p:blipFill>
        <p:spPr>
          <a:xfrm>
            <a:off x="2371725" y="460375"/>
            <a:ext cx="7448550" cy="5895975"/>
          </a:xfrm>
          <a:prstGeom prst="rect">
            <a:avLst/>
          </a:prstGeom>
        </p:spPr>
      </p:pic>
    </p:spTree>
    <p:extLst>
      <p:ext uri="{BB962C8B-B14F-4D97-AF65-F5344CB8AC3E}">
        <p14:creationId xmlns:p14="http://schemas.microsoft.com/office/powerpoint/2010/main" val="3149717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5CC815A-2311-BCF1-744B-D7DF1FBD90CD}"/>
              </a:ext>
            </a:extLst>
          </p:cNvPr>
          <p:cNvSpPr>
            <a:spLocks noGrp="1"/>
          </p:cNvSpPr>
          <p:nvPr>
            <p:ph idx="1"/>
          </p:nvPr>
        </p:nvSpPr>
        <p:spPr>
          <a:xfrm>
            <a:off x="838200" y="914400"/>
            <a:ext cx="10515600" cy="5807075"/>
          </a:xfrm>
        </p:spPr>
        <p:txBody>
          <a:bodyPr>
            <a:normAutofit fontScale="92500" lnSpcReduction="10000"/>
          </a:bodyPr>
          <a:lstStyle/>
          <a:p>
            <a:pPr marL="0" indent="0" algn="just">
              <a:buNone/>
            </a:pPr>
            <a:r>
              <a:rPr lang="en-US" sz="3000" dirty="0" err="1"/>
              <a:t>Extraer</a:t>
            </a:r>
            <a:r>
              <a:rPr lang="en-US" sz="3000" dirty="0"/>
              <a:t> </a:t>
            </a:r>
            <a:r>
              <a:rPr lang="en-US" sz="3000" dirty="0" err="1"/>
              <a:t>el</a:t>
            </a:r>
            <a:r>
              <a:rPr lang="en-US" sz="3000" dirty="0"/>
              <a:t> id del </a:t>
            </a:r>
            <a:r>
              <a:rPr lang="en-US" sz="3000" dirty="0" err="1"/>
              <a:t>curso</a:t>
            </a:r>
            <a:endParaRPr lang="en-US" sz="3000" dirty="0"/>
          </a:p>
          <a:p>
            <a:pPr marL="0" indent="0">
              <a:buNone/>
            </a:pPr>
            <a:endParaRPr lang="es-ES" dirty="0">
              <a:latin typeface="Consolas" panose="020B0609020204030204" pitchFamily="49" charset="0"/>
            </a:endParaRPr>
          </a:p>
          <a:p>
            <a:pPr marL="0" indent="0">
              <a:buNone/>
            </a:pPr>
            <a:endParaRPr lang="es-ES" dirty="0"/>
          </a:p>
          <a:p>
            <a:pPr marL="0" indent="0">
              <a:buNone/>
            </a:pPr>
            <a:endParaRPr lang="es-ES" dirty="0"/>
          </a:p>
          <a:p>
            <a:pPr marL="0" indent="0" algn="just">
              <a:buNone/>
            </a:pPr>
            <a:r>
              <a:rPr lang="es-ES" sz="3000" dirty="0"/>
              <a:t>Encontrar el índice específico del curso con ese id en el arreglo de cursos de programación.</a:t>
            </a:r>
          </a:p>
          <a:p>
            <a:pPr marL="0" indent="0">
              <a:buNone/>
            </a:pPr>
            <a:endParaRPr lang="es-ES" dirty="0"/>
          </a:p>
          <a:p>
            <a:pPr marL="0" indent="0">
              <a:buNone/>
            </a:pPr>
            <a:endParaRPr lang="es-ES" dirty="0"/>
          </a:p>
          <a:p>
            <a:pPr marL="0" indent="0">
              <a:buNone/>
            </a:pPr>
            <a:endParaRPr lang="es-ES" dirty="0"/>
          </a:p>
          <a:p>
            <a:pPr marL="0" indent="0" algn="just">
              <a:buNone/>
            </a:pPr>
            <a:r>
              <a:rPr lang="es-ES" sz="3000" dirty="0" err="1"/>
              <a:t>findIndex</a:t>
            </a:r>
            <a:r>
              <a:rPr lang="es-ES" sz="3000" dirty="0"/>
              <a:t>() nos permite encontrar el índice de un elemento en un arreglo en base a un criterio. Si se encuentra el elemento retorna su índice y sino retorna -1.</a:t>
            </a:r>
          </a:p>
          <a:p>
            <a:pPr marL="0" indent="0" algn="just">
              <a:buNone/>
            </a:pPr>
            <a:r>
              <a:rPr lang="en-US" sz="3000" dirty="0"/>
              <a:t> </a:t>
            </a:r>
            <a:endParaRPr lang="es-ES" sz="3000" dirty="0"/>
          </a:p>
        </p:txBody>
      </p:sp>
      <p:sp>
        <p:nvSpPr>
          <p:cNvPr id="4" name="Marcador de número de diapositiva 3">
            <a:extLst>
              <a:ext uri="{FF2B5EF4-FFF2-40B4-BE49-F238E27FC236}">
                <a16:creationId xmlns:a16="http://schemas.microsoft.com/office/drawing/2014/main" id="{782BD927-E8B9-A6EE-A779-A71A455A5431}"/>
              </a:ext>
            </a:extLst>
          </p:cNvPr>
          <p:cNvSpPr>
            <a:spLocks noGrp="1"/>
          </p:cNvSpPr>
          <p:nvPr>
            <p:ph type="sldNum" sz="quarter" idx="12"/>
          </p:nvPr>
        </p:nvSpPr>
        <p:spPr/>
        <p:txBody>
          <a:bodyPr/>
          <a:lstStyle/>
          <a:p>
            <a:fld id="{1A5952E3-DA43-4FE4-B797-0AD175EBA12D}" type="slidenum">
              <a:rPr lang="es-ES" smtClean="0"/>
              <a:t>90</a:t>
            </a:fld>
            <a:endParaRPr lang="es-ES"/>
          </a:p>
        </p:txBody>
      </p:sp>
      <p:pic>
        <p:nvPicPr>
          <p:cNvPr id="8" name="Imagen 7">
            <a:extLst>
              <a:ext uri="{FF2B5EF4-FFF2-40B4-BE49-F238E27FC236}">
                <a16:creationId xmlns:a16="http://schemas.microsoft.com/office/drawing/2014/main" id="{D9576978-1CCA-81A1-04C9-B998A1DE1FDF}"/>
              </a:ext>
            </a:extLst>
          </p:cNvPr>
          <p:cNvPicPr>
            <a:picLocks noChangeAspect="1"/>
          </p:cNvPicPr>
          <p:nvPr/>
        </p:nvPicPr>
        <p:blipFill>
          <a:blip r:embed="rId3"/>
          <a:stretch>
            <a:fillRect/>
          </a:stretch>
        </p:blipFill>
        <p:spPr>
          <a:xfrm>
            <a:off x="933449" y="1529953"/>
            <a:ext cx="4857751" cy="801447"/>
          </a:xfrm>
          <a:prstGeom prst="rect">
            <a:avLst/>
          </a:prstGeom>
        </p:spPr>
      </p:pic>
      <p:pic>
        <p:nvPicPr>
          <p:cNvPr id="14" name="Imagen 13">
            <a:extLst>
              <a:ext uri="{FF2B5EF4-FFF2-40B4-BE49-F238E27FC236}">
                <a16:creationId xmlns:a16="http://schemas.microsoft.com/office/drawing/2014/main" id="{F02EE48B-642A-9574-0943-DAEAE7E010D3}"/>
              </a:ext>
            </a:extLst>
          </p:cNvPr>
          <p:cNvPicPr>
            <a:picLocks noChangeAspect="1"/>
          </p:cNvPicPr>
          <p:nvPr/>
        </p:nvPicPr>
        <p:blipFill>
          <a:blip r:embed="rId4"/>
          <a:stretch>
            <a:fillRect/>
          </a:stretch>
        </p:blipFill>
        <p:spPr>
          <a:xfrm>
            <a:off x="933449" y="3817937"/>
            <a:ext cx="8763001" cy="661663"/>
          </a:xfrm>
          <a:prstGeom prst="rect">
            <a:avLst/>
          </a:prstGeom>
        </p:spPr>
      </p:pic>
    </p:spTree>
    <p:extLst>
      <p:ext uri="{BB962C8B-B14F-4D97-AF65-F5344CB8AC3E}">
        <p14:creationId xmlns:p14="http://schemas.microsoft.com/office/powerpoint/2010/main" val="1596626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247CC70-E883-7481-8783-488BC7DB4981}"/>
              </a:ext>
            </a:extLst>
          </p:cNvPr>
          <p:cNvSpPr>
            <a:spLocks noGrp="1"/>
          </p:cNvSpPr>
          <p:nvPr>
            <p:ph idx="1"/>
          </p:nvPr>
        </p:nvSpPr>
        <p:spPr>
          <a:xfrm>
            <a:off x="838200" y="1143000"/>
            <a:ext cx="10515600" cy="5033963"/>
          </a:xfrm>
        </p:spPr>
        <p:txBody>
          <a:bodyPr/>
          <a:lstStyle/>
          <a:p>
            <a:pPr marL="0" indent="0">
              <a:buNone/>
            </a:pPr>
            <a:r>
              <a:rPr lang="es-ES" dirty="0"/>
              <a:t>Verificar si se encontró el curso en el arreglo. Si el índice es mayor o igual a cero vamos a reemplazar el objeto completo.</a:t>
            </a:r>
          </a:p>
          <a:p>
            <a:pPr marL="0" indent="0">
              <a:buNone/>
            </a:pPr>
            <a:endParaRPr lang="es-ES" dirty="0"/>
          </a:p>
          <a:p>
            <a:pPr marL="0" indent="0">
              <a:buNone/>
            </a:pPr>
            <a:endParaRPr lang="es-ES" dirty="0"/>
          </a:p>
          <a:p>
            <a:pPr marL="0" indent="0">
              <a:buNone/>
            </a:pPr>
            <a:br>
              <a:rPr lang="es-ES" dirty="0"/>
            </a:br>
            <a:endParaRPr lang="es-ES" dirty="0"/>
          </a:p>
          <a:p>
            <a:pPr marL="0" indent="0">
              <a:buNone/>
            </a:pPr>
            <a:endParaRPr lang="es-ES" dirty="0"/>
          </a:p>
          <a:p>
            <a:pPr marL="0" indent="0">
              <a:buNone/>
            </a:pPr>
            <a:r>
              <a:rPr lang="es-ES" dirty="0"/>
              <a:t>Enviamos la versión </a:t>
            </a:r>
            <a:r>
              <a:rPr lang="es-ES" dirty="0" err="1"/>
              <a:t>Json</a:t>
            </a:r>
            <a:r>
              <a:rPr lang="es-ES" dirty="0"/>
              <a:t> de los cursos de programación.</a:t>
            </a:r>
          </a:p>
          <a:p>
            <a:pPr marL="0" indent="0">
              <a:buNone/>
            </a:pPr>
            <a:endParaRPr lang="es-ES" dirty="0"/>
          </a:p>
        </p:txBody>
      </p:sp>
      <p:sp>
        <p:nvSpPr>
          <p:cNvPr id="4" name="Marcador de número de diapositiva 3">
            <a:extLst>
              <a:ext uri="{FF2B5EF4-FFF2-40B4-BE49-F238E27FC236}">
                <a16:creationId xmlns:a16="http://schemas.microsoft.com/office/drawing/2014/main" id="{A7DC2CC8-766B-B914-AA11-03774117ECBB}"/>
              </a:ext>
            </a:extLst>
          </p:cNvPr>
          <p:cNvSpPr>
            <a:spLocks noGrp="1"/>
          </p:cNvSpPr>
          <p:nvPr>
            <p:ph type="sldNum" sz="quarter" idx="12"/>
          </p:nvPr>
        </p:nvSpPr>
        <p:spPr/>
        <p:txBody>
          <a:bodyPr/>
          <a:lstStyle/>
          <a:p>
            <a:fld id="{1A5952E3-DA43-4FE4-B797-0AD175EBA12D}" type="slidenum">
              <a:rPr lang="es-ES" smtClean="0"/>
              <a:t>91</a:t>
            </a:fld>
            <a:endParaRPr lang="es-ES"/>
          </a:p>
        </p:txBody>
      </p:sp>
      <p:pic>
        <p:nvPicPr>
          <p:cNvPr id="6" name="Imagen 5">
            <a:extLst>
              <a:ext uri="{FF2B5EF4-FFF2-40B4-BE49-F238E27FC236}">
                <a16:creationId xmlns:a16="http://schemas.microsoft.com/office/drawing/2014/main" id="{CB6D907E-648E-9554-FED1-D761D6FAE476}"/>
              </a:ext>
            </a:extLst>
          </p:cNvPr>
          <p:cNvPicPr>
            <a:picLocks noChangeAspect="1"/>
          </p:cNvPicPr>
          <p:nvPr/>
        </p:nvPicPr>
        <p:blipFill>
          <a:blip r:embed="rId2"/>
          <a:stretch>
            <a:fillRect/>
          </a:stretch>
        </p:blipFill>
        <p:spPr>
          <a:xfrm>
            <a:off x="1014412" y="2466975"/>
            <a:ext cx="6948488" cy="1371209"/>
          </a:xfrm>
          <a:prstGeom prst="rect">
            <a:avLst/>
          </a:prstGeom>
        </p:spPr>
      </p:pic>
      <p:pic>
        <p:nvPicPr>
          <p:cNvPr id="8" name="Imagen 7">
            <a:extLst>
              <a:ext uri="{FF2B5EF4-FFF2-40B4-BE49-F238E27FC236}">
                <a16:creationId xmlns:a16="http://schemas.microsoft.com/office/drawing/2014/main" id="{DDE959D8-8DCC-45D6-4D14-06604EEBF29E}"/>
              </a:ext>
            </a:extLst>
          </p:cNvPr>
          <p:cNvPicPr>
            <a:picLocks noChangeAspect="1"/>
          </p:cNvPicPr>
          <p:nvPr/>
        </p:nvPicPr>
        <p:blipFill>
          <a:blip r:embed="rId3"/>
          <a:stretch>
            <a:fillRect/>
          </a:stretch>
        </p:blipFill>
        <p:spPr>
          <a:xfrm>
            <a:off x="838200" y="5288756"/>
            <a:ext cx="7234850" cy="888207"/>
          </a:xfrm>
          <a:prstGeom prst="rect">
            <a:avLst/>
          </a:prstGeom>
        </p:spPr>
      </p:pic>
    </p:spTree>
    <p:extLst>
      <p:ext uri="{BB962C8B-B14F-4D97-AF65-F5344CB8AC3E}">
        <p14:creationId xmlns:p14="http://schemas.microsoft.com/office/powerpoint/2010/main" val="20855479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D0183-E077-5B41-11F6-F988C1DBB59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F4D597B-358E-8EFE-9EC7-BD21521A9354}"/>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513D48B-CB84-11BF-9794-CB98D4173ECB}"/>
              </a:ext>
            </a:extLst>
          </p:cNvPr>
          <p:cNvSpPr>
            <a:spLocks noGrp="1"/>
          </p:cNvSpPr>
          <p:nvPr>
            <p:ph type="sldNum" sz="quarter" idx="12"/>
          </p:nvPr>
        </p:nvSpPr>
        <p:spPr/>
        <p:txBody>
          <a:bodyPr/>
          <a:lstStyle/>
          <a:p>
            <a:fld id="{1A5952E3-DA43-4FE4-B797-0AD175EBA12D}" type="slidenum">
              <a:rPr lang="es-ES" smtClean="0"/>
              <a:t>92</a:t>
            </a:fld>
            <a:endParaRPr lang="es-ES"/>
          </a:p>
        </p:txBody>
      </p:sp>
      <p:pic>
        <p:nvPicPr>
          <p:cNvPr id="8" name="Imagen 7">
            <a:extLst>
              <a:ext uri="{FF2B5EF4-FFF2-40B4-BE49-F238E27FC236}">
                <a16:creationId xmlns:a16="http://schemas.microsoft.com/office/drawing/2014/main" id="{C3A4CDEE-356B-1338-16E4-BF08C0EBC868}"/>
              </a:ext>
            </a:extLst>
          </p:cNvPr>
          <p:cNvPicPr>
            <a:picLocks noChangeAspect="1"/>
          </p:cNvPicPr>
          <p:nvPr/>
        </p:nvPicPr>
        <p:blipFill>
          <a:blip r:embed="rId2"/>
          <a:stretch>
            <a:fillRect/>
          </a:stretch>
        </p:blipFill>
        <p:spPr>
          <a:xfrm>
            <a:off x="838200" y="1193682"/>
            <a:ext cx="7772400" cy="4470636"/>
          </a:xfrm>
          <a:prstGeom prst="rect">
            <a:avLst/>
          </a:prstGeom>
        </p:spPr>
      </p:pic>
    </p:spTree>
    <p:extLst>
      <p:ext uri="{BB962C8B-B14F-4D97-AF65-F5344CB8AC3E}">
        <p14:creationId xmlns:p14="http://schemas.microsoft.com/office/powerpoint/2010/main" val="2268703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B9434-FC9A-7A2B-9650-78F1E95D168A}"/>
              </a:ext>
            </a:extLst>
          </p:cNvPr>
          <p:cNvSpPr>
            <a:spLocks noGrp="1"/>
          </p:cNvSpPr>
          <p:nvPr>
            <p:ph type="title"/>
          </p:nvPr>
        </p:nvSpPr>
        <p:spPr>
          <a:xfrm>
            <a:off x="838200" y="74613"/>
            <a:ext cx="10515600" cy="1325563"/>
          </a:xfrm>
        </p:spPr>
        <p:txBody>
          <a:bodyPr/>
          <a:lstStyle/>
          <a:p>
            <a:r>
              <a:rPr lang="en-US" dirty="0" err="1"/>
              <a:t>Simular</a:t>
            </a:r>
            <a:r>
              <a:rPr lang="en-US" dirty="0"/>
              <a:t> </a:t>
            </a:r>
            <a:r>
              <a:rPr lang="en-US" dirty="0" err="1"/>
              <a:t>solicitud</a:t>
            </a:r>
            <a:r>
              <a:rPr lang="en-US" dirty="0"/>
              <a:t> PUT</a:t>
            </a:r>
            <a:endParaRPr lang="es-ES" dirty="0"/>
          </a:p>
        </p:txBody>
      </p:sp>
      <p:sp>
        <p:nvSpPr>
          <p:cNvPr id="3" name="Marcador de contenido 2">
            <a:extLst>
              <a:ext uri="{FF2B5EF4-FFF2-40B4-BE49-F238E27FC236}">
                <a16:creationId xmlns:a16="http://schemas.microsoft.com/office/drawing/2014/main" id="{57E140CC-A46A-1C83-FABE-4FC01A966F7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21DB7F0-74B7-2069-F30A-1F7174E89C66}"/>
              </a:ext>
            </a:extLst>
          </p:cNvPr>
          <p:cNvSpPr>
            <a:spLocks noGrp="1"/>
          </p:cNvSpPr>
          <p:nvPr>
            <p:ph type="sldNum" sz="quarter" idx="12"/>
          </p:nvPr>
        </p:nvSpPr>
        <p:spPr/>
        <p:txBody>
          <a:bodyPr/>
          <a:lstStyle/>
          <a:p>
            <a:fld id="{1A5952E3-DA43-4FE4-B797-0AD175EBA12D}" type="slidenum">
              <a:rPr lang="es-ES" smtClean="0"/>
              <a:t>93</a:t>
            </a:fld>
            <a:endParaRPr lang="es-ES"/>
          </a:p>
        </p:txBody>
      </p:sp>
      <p:pic>
        <p:nvPicPr>
          <p:cNvPr id="6" name="Imagen 5">
            <a:extLst>
              <a:ext uri="{FF2B5EF4-FFF2-40B4-BE49-F238E27FC236}">
                <a16:creationId xmlns:a16="http://schemas.microsoft.com/office/drawing/2014/main" id="{D2B0C3D4-C30B-4089-F5DF-003089E1D288}"/>
              </a:ext>
            </a:extLst>
          </p:cNvPr>
          <p:cNvPicPr>
            <a:picLocks noChangeAspect="1"/>
          </p:cNvPicPr>
          <p:nvPr/>
        </p:nvPicPr>
        <p:blipFill>
          <a:blip r:embed="rId3"/>
          <a:stretch>
            <a:fillRect/>
          </a:stretch>
        </p:blipFill>
        <p:spPr>
          <a:xfrm>
            <a:off x="838200" y="1491351"/>
            <a:ext cx="9786937" cy="5047561"/>
          </a:xfrm>
          <a:prstGeom prst="rect">
            <a:avLst/>
          </a:prstGeom>
        </p:spPr>
      </p:pic>
    </p:spTree>
    <p:extLst>
      <p:ext uri="{BB962C8B-B14F-4D97-AF65-F5344CB8AC3E}">
        <p14:creationId xmlns:p14="http://schemas.microsoft.com/office/powerpoint/2010/main" val="3163064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0F51C3-FD9E-EFAF-C1DD-79C7DE612709}"/>
              </a:ext>
            </a:extLst>
          </p:cNvPr>
          <p:cNvSpPr>
            <a:spLocks noGrp="1"/>
          </p:cNvSpPr>
          <p:nvPr>
            <p:ph type="sldNum" sz="quarter" idx="12"/>
          </p:nvPr>
        </p:nvSpPr>
        <p:spPr/>
        <p:txBody>
          <a:bodyPr/>
          <a:lstStyle/>
          <a:p>
            <a:fld id="{1A5952E3-DA43-4FE4-B797-0AD175EBA12D}" type="slidenum">
              <a:rPr lang="es-ES" smtClean="0"/>
              <a:t>94</a:t>
            </a:fld>
            <a:endParaRPr lang="es-ES"/>
          </a:p>
        </p:txBody>
      </p:sp>
      <p:pic>
        <p:nvPicPr>
          <p:cNvPr id="6" name="Imagen 5">
            <a:extLst>
              <a:ext uri="{FF2B5EF4-FFF2-40B4-BE49-F238E27FC236}">
                <a16:creationId xmlns:a16="http://schemas.microsoft.com/office/drawing/2014/main" id="{FD4D7781-1391-B649-81FB-BD6B607A9CFD}"/>
              </a:ext>
            </a:extLst>
          </p:cNvPr>
          <p:cNvPicPr>
            <a:picLocks noChangeAspect="1"/>
          </p:cNvPicPr>
          <p:nvPr/>
        </p:nvPicPr>
        <p:blipFill>
          <a:blip r:embed="rId2"/>
          <a:stretch>
            <a:fillRect/>
          </a:stretch>
        </p:blipFill>
        <p:spPr>
          <a:xfrm>
            <a:off x="0" y="2535181"/>
            <a:ext cx="12192000" cy="1787637"/>
          </a:xfrm>
          <a:prstGeom prst="rect">
            <a:avLst/>
          </a:prstGeom>
          <a:ln>
            <a:solidFill>
              <a:schemeClr val="accent1"/>
            </a:solidFill>
          </a:ln>
        </p:spPr>
      </p:pic>
    </p:spTree>
    <p:extLst>
      <p:ext uri="{BB962C8B-B14F-4D97-AF65-F5344CB8AC3E}">
        <p14:creationId xmlns:p14="http://schemas.microsoft.com/office/powerpoint/2010/main" val="3971691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86B36-FFEF-2B26-3BA6-BBF961801C18}"/>
              </a:ext>
            </a:extLst>
          </p:cNvPr>
          <p:cNvSpPr>
            <a:spLocks noGrp="1"/>
          </p:cNvSpPr>
          <p:nvPr>
            <p:ph type="title"/>
          </p:nvPr>
        </p:nvSpPr>
        <p:spPr/>
        <p:txBody>
          <a:bodyPr/>
          <a:lstStyle/>
          <a:p>
            <a:r>
              <a:rPr lang="en-US" dirty="0"/>
              <a:t>PATCH</a:t>
            </a:r>
            <a:endParaRPr lang="es-ES" dirty="0"/>
          </a:p>
        </p:txBody>
      </p:sp>
      <p:sp>
        <p:nvSpPr>
          <p:cNvPr id="3" name="Marcador de contenido 2">
            <a:extLst>
              <a:ext uri="{FF2B5EF4-FFF2-40B4-BE49-F238E27FC236}">
                <a16:creationId xmlns:a16="http://schemas.microsoft.com/office/drawing/2014/main" id="{81038788-30E1-A744-3466-8C763073E4C8}"/>
              </a:ext>
            </a:extLst>
          </p:cNvPr>
          <p:cNvSpPr>
            <a:spLocks noGrp="1"/>
          </p:cNvSpPr>
          <p:nvPr>
            <p:ph idx="1"/>
          </p:nvPr>
        </p:nvSpPr>
        <p:spPr/>
        <p:txBody>
          <a:bodyPr/>
          <a:lstStyle/>
          <a:p>
            <a:pPr algn="just"/>
            <a:r>
              <a:rPr lang="en-US" dirty="0"/>
              <a:t>Para patch </a:t>
            </a:r>
            <a:r>
              <a:rPr lang="en-US" dirty="0" err="1"/>
              <a:t>el</a:t>
            </a:r>
            <a:r>
              <a:rPr lang="en-US" dirty="0"/>
              <a:t> </a:t>
            </a:r>
            <a:r>
              <a:rPr lang="en-US" dirty="0" err="1"/>
              <a:t>cuerpo</a:t>
            </a:r>
            <a:r>
              <a:rPr lang="en-US" dirty="0"/>
              <a:t> de la </a:t>
            </a:r>
            <a:r>
              <a:rPr lang="en-US" dirty="0" err="1"/>
              <a:t>solicitud</a:t>
            </a:r>
            <a:r>
              <a:rPr lang="en-US" dirty="0"/>
              <a:t> solo </a:t>
            </a:r>
            <a:r>
              <a:rPr lang="en-US" dirty="0" err="1"/>
              <a:t>contiene</a:t>
            </a:r>
            <a:r>
              <a:rPr lang="en-US" dirty="0"/>
              <a:t> las </a:t>
            </a:r>
            <a:r>
              <a:rPr lang="en-US" dirty="0" err="1"/>
              <a:t>propiedades</a:t>
            </a:r>
            <a:r>
              <a:rPr lang="en-US" dirty="0"/>
              <a:t> que se </a:t>
            </a:r>
            <a:r>
              <a:rPr lang="en-US" dirty="0" err="1"/>
              <a:t>quieren</a:t>
            </a:r>
            <a:r>
              <a:rPr lang="en-US" dirty="0"/>
              <a:t> </a:t>
            </a:r>
            <a:r>
              <a:rPr lang="en-US" dirty="0" err="1"/>
              <a:t>modificar</a:t>
            </a:r>
            <a:r>
              <a:rPr lang="en-US" dirty="0"/>
              <a:t> y sus </a:t>
            </a:r>
            <a:r>
              <a:rPr lang="en-US" dirty="0" err="1"/>
              <a:t>valores</a:t>
            </a:r>
            <a:r>
              <a:rPr lang="en-US" dirty="0"/>
              <a:t> </a:t>
            </a:r>
            <a:r>
              <a:rPr lang="en-US" dirty="0" err="1"/>
              <a:t>atualizados</a:t>
            </a:r>
            <a:r>
              <a:rPr lang="en-US" dirty="0"/>
              <a:t>.</a:t>
            </a:r>
          </a:p>
          <a:p>
            <a:pPr algn="just"/>
            <a:r>
              <a:rPr lang="en-US" dirty="0" err="1"/>
              <a:t>Object.assign</a:t>
            </a:r>
            <a:r>
              <a:rPr lang="en-US" dirty="0"/>
              <a:t>() </a:t>
            </a:r>
            <a:r>
              <a:rPr lang="en-US" dirty="0" err="1"/>
              <a:t>nos</a:t>
            </a:r>
            <a:r>
              <a:rPr lang="en-US" dirty="0"/>
              <a:t> </a:t>
            </a:r>
            <a:r>
              <a:rPr lang="en-US" dirty="0" err="1"/>
              <a:t>permite</a:t>
            </a:r>
            <a:r>
              <a:rPr lang="en-US" dirty="0"/>
              <a:t> pasar un </a:t>
            </a:r>
            <a:r>
              <a:rPr lang="en-US" dirty="0" err="1"/>
              <a:t>objeto</a:t>
            </a:r>
            <a:r>
              <a:rPr lang="en-US" dirty="0"/>
              <a:t> que </a:t>
            </a:r>
            <a:r>
              <a:rPr lang="en-US" dirty="0" err="1"/>
              <a:t>vamos</a:t>
            </a:r>
            <a:r>
              <a:rPr lang="en-US" dirty="0"/>
              <a:t> a </a:t>
            </a:r>
            <a:r>
              <a:rPr lang="en-US" dirty="0" err="1"/>
              <a:t>modificar</a:t>
            </a:r>
            <a:r>
              <a:rPr lang="en-US" dirty="0"/>
              <a:t> y </a:t>
            </a:r>
            <a:r>
              <a:rPr lang="en-US" dirty="0" err="1"/>
              <a:t>otro</a:t>
            </a:r>
            <a:r>
              <a:rPr lang="en-US" dirty="0"/>
              <a:t> </a:t>
            </a:r>
            <a:r>
              <a:rPr lang="en-US" dirty="0" err="1"/>
              <a:t>objeto</a:t>
            </a:r>
            <a:r>
              <a:rPr lang="en-US" dirty="0"/>
              <a:t> que </a:t>
            </a:r>
            <a:r>
              <a:rPr lang="en-US" dirty="0" err="1"/>
              <a:t>tiene</a:t>
            </a:r>
            <a:r>
              <a:rPr lang="en-US" dirty="0"/>
              <a:t> </a:t>
            </a:r>
            <a:r>
              <a:rPr lang="en-US" dirty="0" err="1"/>
              <a:t>propiedades</a:t>
            </a:r>
            <a:r>
              <a:rPr lang="en-US" dirty="0"/>
              <a:t> y </a:t>
            </a:r>
            <a:r>
              <a:rPr lang="en-US" dirty="0" err="1"/>
              <a:t>valores</a:t>
            </a:r>
            <a:r>
              <a:rPr lang="en-US" dirty="0"/>
              <a:t> </a:t>
            </a:r>
            <a:r>
              <a:rPr lang="en-US" dirty="0" err="1"/>
              <a:t>actualizados</a:t>
            </a:r>
            <a:r>
              <a:rPr lang="en-US" dirty="0"/>
              <a:t>.</a:t>
            </a:r>
          </a:p>
          <a:p>
            <a:pPr algn="just"/>
            <a:r>
              <a:rPr lang="en-US" dirty="0"/>
              <a:t>Es </a:t>
            </a:r>
            <a:r>
              <a:rPr lang="en-US" dirty="0" err="1"/>
              <a:t>muy</a:t>
            </a:r>
            <a:r>
              <a:rPr lang="en-US" dirty="0"/>
              <a:t> similar a PUT </a:t>
            </a:r>
            <a:r>
              <a:rPr lang="en-US" dirty="0" err="1"/>
              <a:t>pero</a:t>
            </a:r>
            <a:r>
              <a:rPr lang="en-US" dirty="0"/>
              <a:t> </a:t>
            </a:r>
            <a:r>
              <a:rPr lang="en-US" dirty="0" err="1"/>
              <a:t>estamos</a:t>
            </a:r>
            <a:r>
              <a:rPr lang="en-US" dirty="0"/>
              <a:t> </a:t>
            </a:r>
            <a:r>
              <a:rPr lang="en-US" dirty="0" err="1"/>
              <a:t>actualizando</a:t>
            </a:r>
            <a:r>
              <a:rPr lang="en-US" dirty="0"/>
              <a:t> las </a:t>
            </a:r>
            <a:r>
              <a:rPr lang="en-US" dirty="0" err="1"/>
              <a:t>propiedades</a:t>
            </a:r>
            <a:r>
              <a:rPr lang="en-US" dirty="0"/>
              <a:t> </a:t>
            </a:r>
            <a:r>
              <a:rPr lang="en-US" dirty="0" err="1"/>
              <a:t>esepcificadas</a:t>
            </a:r>
            <a:r>
              <a:rPr lang="en-US" dirty="0"/>
              <a:t> </a:t>
            </a:r>
            <a:r>
              <a:rPr lang="en-US" dirty="0" err="1"/>
              <a:t>en</a:t>
            </a:r>
            <a:r>
              <a:rPr lang="en-US" dirty="0"/>
              <a:t> </a:t>
            </a:r>
            <a:r>
              <a:rPr lang="en-US" dirty="0" err="1"/>
              <a:t>el</a:t>
            </a:r>
            <a:r>
              <a:rPr lang="en-US" dirty="0"/>
              <a:t> </a:t>
            </a:r>
            <a:r>
              <a:rPr lang="en-US" dirty="0" err="1"/>
              <a:t>cuerpo</a:t>
            </a:r>
            <a:r>
              <a:rPr lang="en-US" dirty="0"/>
              <a:t> de la </a:t>
            </a:r>
            <a:r>
              <a:rPr lang="en-US" dirty="0" err="1"/>
              <a:t>solicitud</a:t>
            </a:r>
            <a:r>
              <a:rPr lang="en-US" dirty="0"/>
              <a:t>.</a:t>
            </a: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5E1A3709-7ABA-9788-706C-7BC9F8C379F2}"/>
              </a:ext>
            </a:extLst>
          </p:cNvPr>
          <p:cNvSpPr>
            <a:spLocks noGrp="1"/>
          </p:cNvSpPr>
          <p:nvPr>
            <p:ph type="sldNum" sz="quarter" idx="12"/>
          </p:nvPr>
        </p:nvSpPr>
        <p:spPr/>
        <p:txBody>
          <a:bodyPr/>
          <a:lstStyle/>
          <a:p>
            <a:fld id="{1A5952E3-DA43-4FE4-B797-0AD175EBA12D}" type="slidenum">
              <a:rPr lang="es-ES" smtClean="0"/>
              <a:t>95</a:t>
            </a:fld>
            <a:endParaRPr lang="es-ES"/>
          </a:p>
        </p:txBody>
      </p:sp>
    </p:spTree>
    <p:extLst>
      <p:ext uri="{BB962C8B-B14F-4D97-AF65-F5344CB8AC3E}">
        <p14:creationId xmlns:p14="http://schemas.microsoft.com/office/powerpoint/2010/main" val="40385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8E29D37-AC21-D18E-BE97-6F6DB2A8F3AE}"/>
              </a:ext>
            </a:extLst>
          </p:cNvPr>
          <p:cNvSpPr>
            <a:spLocks noGrp="1"/>
          </p:cNvSpPr>
          <p:nvPr>
            <p:ph type="sldNum" sz="quarter" idx="12"/>
          </p:nvPr>
        </p:nvSpPr>
        <p:spPr/>
        <p:txBody>
          <a:bodyPr/>
          <a:lstStyle/>
          <a:p>
            <a:fld id="{1A5952E3-DA43-4FE4-B797-0AD175EBA12D}" type="slidenum">
              <a:rPr lang="es-ES" smtClean="0"/>
              <a:t>96</a:t>
            </a:fld>
            <a:endParaRPr lang="es-ES"/>
          </a:p>
        </p:txBody>
      </p:sp>
      <p:pic>
        <p:nvPicPr>
          <p:cNvPr id="6" name="Imagen 5">
            <a:extLst>
              <a:ext uri="{FF2B5EF4-FFF2-40B4-BE49-F238E27FC236}">
                <a16:creationId xmlns:a16="http://schemas.microsoft.com/office/drawing/2014/main" id="{6965C6DE-506D-1A7D-5546-38A42330BF1D}"/>
              </a:ext>
            </a:extLst>
          </p:cNvPr>
          <p:cNvPicPr>
            <a:picLocks noChangeAspect="1"/>
          </p:cNvPicPr>
          <p:nvPr/>
        </p:nvPicPr>
        <p:blipFill>
          <a:blip r:embed="rId2"/>
          <a:stretch>
            <a:fillRect/>
          </a:stretch>
        </p:blipFill>
        <p:spPr>
          <a:xfrm>
            <a:off x="838200" y="1155450"/>
            <a:ext cx="9486900" cy="5123202"/>
          </a:xfrm>
          <a:prstGeom prst="rect">
            <a:avLst/>
          </a:prstGeom>
        </p:spPr>
      </p:pic>
    </p:spTree>
    <p:extLst>
      <p:ext uri="{BB962C8B-B14F-4D97-AF65-F5344CB8AC3E}">
        <p14:creationId xmlns:p14="http://schemas.microsoft.com/office/powerpoint/2010/main" val="1422344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D0ABC-A5BF-66C9-208F-E2DBD8B954E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09257C6-463C-862D-0441-3EC0790BFF8F}"/>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0480C0C-CB1D-1CA7-5691-C9979EB6F38F}"/>
              </a:ext>
            </a:extLst>
          </p:cNvPr>
          <p:cNvSpPr>
            <a:spLocks noGrp="1"/>
          </p:cNvSpPr>
          <p:nvPr>
            <p:ph type="sldNum" sz="quarter" idx="12"/>
          </p:nvPr>
        </p:nvSpPr>
        <p:spPr/>
        <p:txBody>
          <a:bodyPr/>
          <a:lstStyle/>
          <a:p>
            <a:fld id="{1A5952E3-DA43-4FE4-B797-0AD175EBA12D}" type="slidenum">
              <a:rPr lang="es-ES" smtClean="0"/>
              <a:t>97</a:t>
            </a:fld>
            <a:endParaRPr lang="es-ES"/>
          </a:p>
        </p:txBody>
      </p:sp>
      <p:pic>
        <p:nvPicPr>
          <p:cNvPr id="8" name="Imagen 7">
            <a:extLst>
              <a:ext uri="{FF2B5EF4-FFF2-40B4-BE49-F238E27FC236}">
                <a16:creationId xmlns:a16="http://schemas.microsoft.com/office/drawing/2014/main" id="{33BA713A-E722-B88B-3AF9-C71CA1B9EA37}"/>
              </a:ext>
            </a:extLst>
          </p:cNvPr>
          <p:cNvPicPr>
            <a:picLocks noChangeAspect="1"/>
          </p:cNvPicPr>
          <p:nvPr/>
        </p:nvPicPr>
        <p:blipFill>
          <a:blip r:embed="rId2"/>
          <a:stretch>
            <a:fillRect/>
          </a:stretch>
        </p:blipFill>
        <p:spPr>
          <a:xfrm>
            <a:off x="366712" y="576262"/>
            <a:ext cx="11458575" cy="5705475"/>
          </a:xfrm>
          <a:prstGeom prst="rect">
            <a:avLst/>
          </a:prstGeom>
        </p:spPr>
      </p:pic>
    </p:spTree>
    <p:extLst>
      <p:ext uri="{BB962C8B-B14F-4D97-AF65-F5344CB8AC3E}">
        <p14:creationId xmlns:p14="http://schemas.microsoft.com/office/powerpoint/2010/main" val="697201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57C6F92-BFC2-9CAD-1F35-224761F1ACF2}"/>
              </a:ext>
            </a:extLst>
          </p:cNvPr>
          <p:cNvSpPr>
            <a:spLocks noGrp="1"/>
          </p:cNvSpPr>
          <p:nvPr>
            <p:ph type="sldNum" sz="quarter" idx="12"/>
          </p:nvPr>
        </p:nvSpPr>
        <p:spPr/>
        <p:txBody>
          <a:bodyPr/>
          <a:lstStyle/>
          <a:p>
            <a:fld id="{1A5952E3-DA43-4FE4-B797-0AD175EBA12D}" type="slidenum">
              <a:rPr lang="es-ES" smtClean="0"/>
              <a:t>98</a:t>
            </a:fld>
            <a:endParaRPr lang="es-ES"/>
          </a:p>
        </p:txBody>
      </p:sp>
      <p:pic>
        <p:nvPicPr>
          <p:cNvPr id="7" name="Imagen 6">
            <a:extLst>
              <a:ext uri="{FF2B5EF4-FFF2-40B4-BE49-F238E27FC236}">
                <a16:creationId xmlns:a16="http://schemas.microsoft.com/office/drawing/2014/main" id="{C5674705-CB00-9895-8D59-D523578BAAC4}"/>
              </a:ext>
            </a:extLst>
          </p:cNvPr>
          <p:cNvPicPr>
            <a:picLocks noChangeAspect="1"/>
          </p:cNvPicPr>
          <p:nvPr/>
        </p:nvPicPr>
        <p:blipFill>
          <a:blip r:embed="rId2"/>
          <a:stretch>
            <a:fillRect/>
          </a:stretch>
        </p:blipFill>
        <p:spPr>
          <a:xfrm>
            <a:off x="0" y="2525598"/>
            <a:ext cx="12192000" cy="1806804"/>
          </a:xfrm>
          <a:prstGeom prst="rect">
            <a:avLst/>
          </a:prstGeom>
          <a:ln>
            <a:solidFill>
              <a:schemeClr val="accent1"/>
            </a:solidFill>
          </a:ln>
        </p:spPr>
      </p:pic>
    </p:spTree>
    <p:extLst>
      <p:ext uri="{BB962C8B-B14F-4D97-AF65-F5344CB8AC3E}">
        <p14:creationId xmlns:p14="http://schemas.microsoft.com/office/powerpoint/2010/main" val="2404556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EB0212-0BE5-10F4-E6D1-1B75B4C24E98}"/>
              </a:ext>
            </a:extLst>
          </p:cNvPr>
          <p:cNvSpPr>
            <a:spLocks noGrp="1"/>
          </p:cNvSpPr>
          <p:nvPr>
            <p:ph type="title"/>
          </p:nvPr>
        </p:nvSpPr>
        <p:spPr/>
        <p:txBody>
          <a:bodyPr/>
          <a:lstStyle/>
          <a:p>
            <a:r>
              <a:rPr lang="en-US" dirty="0"/>
              <a:t>DELETE</a:t>
            </a:r>
            <a:endParaRPr lang="es-ES" dirty="0"/>
          </a:p>
        </p:txBody>
      </p:sp>
      <p:sp>
        <p:nvSpPr>
          <p:cNvPr id="3" name="Marcador de contenido 2">
            <a:extLst>
              <a:ext uri="{FF2B5EF4-FFF2-40B4-BE49-F238E27FC236}">
                <a16:creationId xmlns:a16="http://schemas.microsoft.com/office/drawing/2014/main" id="{75238EDC-EAE5-938C-2F48-67CB143DA37A}"/>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F596D54-B43E-97F4-D31D-999BADC1972C}"/>
              </a:ext>
            </a:extLst>
          </p:cNvPr>
          <p:cNvSpPr>
            <a:spLocks noGrp="1"/>
          </p:cNvSpPr>
          <p:nvPr>
            <p:ph type="sldNum" sz="quarter" idx="12"/>
          </p:nvPr>
        </p:nvSpPr>
        <p:spPr/>
        <p:txBody>
          <a:bodyPr/>
          <a:lstStyle/>
          <a:p>
            <a:fld id="{1A5952E3-DA43-4FE4-B797-0AD175EBA12D}" type="slidenum">
              <a:rPr lang="es-ES" smtClean="0"/>
              <a:t>99</a:t>
            </a:fld>
            <a:endParaRPr lang="es-ES"/>
          </a:p>
        </p:txBody>
      </p:sp>
      <p:pic>
        <p:nvPicPr>
          <p:cNvPr id="7" name="Imagen 6">
            <a:extLst>
              <a:ext uri="{FF2B5EF4-FFF2-40B4-BE49-F238E27FC236}">
                <a16:creationId xmlns:a16="http://schemas.microsoft.com/office/drawing/2014/main" id="{CB718A2E-9971-0346-2965-30D2499E22E6}"/>
              </a:ext>
            </a:extLst>
          </p:cNvPr>
          <p:cNvPicPr>
            <a:picLocks noChangeAspect="1"/>
          </p:cNvPicPr>
          <p:nvPr/>
        </p:nvPicPr>
        <p:blipFill>
          <a:blip r:embed="rId3"/>
          <a:stretch>
            <a:fillRect/>
          </a:stretch>
        </p:blipFill>
        <p:spPr>
          <a:xfrm>
            <a:off x="838200" y="1841915"/>
            <a:ext cx="10172700" cy="4296948"/>
          </a:xfrm>
          <a:prstGeom prst="rect">
            <a:avLst/>
          </a:prstGeom>
        </p:spPr>
      </p:pic>
    </p:spTree>
    <p:extLst>
      <p:ext uri="{BB962C8B-B14F-4D97-AF65-F5344CB8AC3E}">
        <p14:creationId xmlns:p14="http://schemas.microsoft.com/office/powerpoint/2010/main" val="12658542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12258</TotalTime>
  <Words>3616</Words>
  <Application>Microsoft Office PowerPoint</Application>
  <PresentationFormat>Panorámica</PresentationFormat>
  <Paragraphs>405</Paragraphs>
  <Slides>105</Slides>
  <Notes>52</Notes>
  <HiddenSlides>0</HiddenSlides>
  <MMClips>0</MMClips>
  <ScaleCrop>false</ScaleCrop>
  <HeadingPairs>
    <vt:vector size="8" baseType="variant">
      <vt:variant>
        <vt:lpstr>Fuentes usadas</vt:lpstr>
      </vt:variant>
      <vt:variant>
        <vt:i4>4</vt:i4>
      </vt:variant>
      <vt:variant>
        <vt:lpstr>Tema</vt:lpstr>
      </vt:variant>
      <vt:variant>
        <vt:i4>1</vt:i4>
      </vt:variant>
      <vt:variant>
        <vt:lpstr>Servidores OLE incrustados</vt:lpstr>
      </vt:variant>
      <vt:variant>
        <vt:i4>1</vt:i4>
      </vt:variant>
      <vt:variant>
        <vt:lpstr>Títulos de diapositiva</vt:lpstr>
      </vt:variant>
      <vt:variant>
        <vt:i4>105</vt:i4>
      </vt:variant>
    </vt:vector>
  </HeadingPairs>
  <TitlesOfParts>
    <vt:vector size="111" baseType="lpstr">
      <vt:lpstr>Arial</vt:lpstr>
      <vt:lpstr>Calibri</vt:lpstr>
      <vt:lpstr>Calibri Light</vt:lpstr>
      <vt:lpstr>Consolas</vt:lpstr>
      <vt:lpstr>Tema de Office</vt:lpstr>
      <vt:lpstr>Imagen de mapa de bits</vt:lpstr>
      <vt:lpstr>Módulo 5. Node js y Express</vt:lpstr>
      <vt:lpstr>Presentación de PowerPoint</vt:lpstr>
      <vt:lpstr>Presentación de PowerPoint</vt:lpstr>
      <vt:lpstr>Presentación de PowerPoint</vt:lpstr>
      <vt:lpstr>Características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Sistema que ofrece información del clima</vt:lpstr>
      <vt:lpstr>Sistema que ofrece información del clima</vt:lpstr>
      <vt:lpstr>Presentación de PowerPoint</vt:lpstr>
      <vt:lpstr>Hipermedia</vt:lpstr>
      <vt:lpstr>Presentación de PowerPoint</vt:lpstr>
      <vt:lpstr>Presentación de PowerPoint</vt:lpstr>
      <vt:lpstr>Presentación de PowerPoint</vt:lpstr>
      <vt:lpstr>Presentación de PowerPoint</vt:lpstr>
      <vt:lpstr>Pasos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Routing</vt:lpstr>
      <vt:lpstr>El servidor debe escuchar las solicitudes.</vt:lpstr>
      <vt:lpstr>Presentación de PowerPoint</vt:lpstr>
      <vt:lpstr>Presentación de PowerPoint</vt:lpstr>
      <vt:lpstr>Presentación de PowerPoint</vt:lpstr>
      <vt:lpstr>Nodemon</vt:lpstr>
      <vt:lpstr>Presentación de PowerPoint</vt:lpstr>
      <vt:lpstr>/cursos</vt:lpstr>
      <vt:lpstr>Presentación de PowerPoint</vt:lpstr>
      <vt:lpstr>Si queremos convertir a formato Json</vt:lpstr>
      <vt:lpstr>/cursos/programacion </vt:lpstr>
      <vt:lpstr>Presentación de PowerPoint</vt:lpstr>
      <vt:lpstr>/cursos/matematicas </vt:lpstr>
      <vt:lpstr>Ruta /api/cursos</vt:lpstr>
      <vt:lpstr>Presentación de PowerPoint</vt:lpstr>
      <vt:lpstr>Presentación de PowerPoint</vt:lpstr>
      <vt:lpstr>¿Cómo implementar una ruta para obtener los cursos de programación de cada lenguaje de programación?</vt:lpstr>
      <vt:lpstr>Presentación de PowerPoint</vt:lpstr>
      <vt:lpstr>Presentación de PowerPoint</vt:lpstr>
      <vt:lpstr>Presentación de PowerPoint</vt:lpstr>
      <vt:lpstr>Presentación de PowerPoint</vt:lpstr>
      <vt:lpstr>Presentación de PowerPoint</vt:lpstr>
      <vt:lpstr>Ejercicio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Trabajando con el parámetro query</vt:lpstr>
      <vt:lpstr>Presentación de PowerPoint</vt:lpstr>
      <vt:lpstr>Presentación de PowerPoint</vt:lpstr>
      <vt:lpstr>Presentación de PowerPoint</vt:lpstr>
      <vt:lpstr>Presentación de PowerPoint</vt:lpstr>
      <vt:lpstr>Presentación de PowerPoint</vt:lpstr>
      <vt:lpstr>Crear un router</vt:lpstr>
      <vt:lpstr>Presentación de PowerPoint</vt:lpstr>
      <vt:lpstr>Presentación de PowerPoint</vt:lpstr>
      <vt:lpstr>Presentación de PowerPoint</vt:lpstr>
      <vt:lpstr>Ejercicio 2</vt:lpstr>
      <vt:lpstr>Presentación de PowerPoint</vt:lpstr>
      <vt:lpstr>Presentación de PowerPoint</vt:lpstr>
      <vt:lpstr>Presentación de PowerPoint</vt:lpstr>
      <vt:lpstr>Presentación de PowerPoint</vt:lpstr>
      <vt:lpstr>Presentación de PowerPoint</vt:lpstr>
      <vt:lpstr>app.js</vt:lpstr>
      <vt:lpstr>Presentación de PowerPoint</vt:lpstr>
      <vt:lpstr>Presentación de PowerPoint</vt:lpstr>
      <vt:lpstr>Manejar una solicitud POST</vt:lpstr>
      <vt:lpstr>Presentación de PowerPoint</vt:lpstr>
      <vt:lpstr>Presentación de PowerPoint</vt:lpstr>
      <vt:lpstr>Presentación de PowerPoint</vt:lpstr>
      <vt:lpstr>Presentación de PowerPoint</vt:lpstr>
      <vt:lpstr>PUT </vt:lpstr>
      <vt:lpstr>Presentación de PowerPoint</vt:lpstr>
      <vt:lpstr>Presentación de PowerPoint</vt:lpstr>
      <vt:lpstr>Presentación de PowerPoint</vt:lpstr>
      <vt:lpstr>Presentación de PowerPoint</vt:lpstr>
      <vt:lpstr>Simular solicitud PUT</vt:lpstr>
      <vt:lpstr>Presentación de PowerPoint</vt:lpstr>
      <vt:lpstr>PATCH</vt:lpstr>
      <vt:lpstr>Presentación de PowerPoint</vt:lpstr>
      <vt:lpstr>Presentación de PowerPoint</vt:lpstr>
      <vt:lpstr>Presentación de PowerPoint</vt:lpstr>
      <vt:lpstr>DELETE</vt:lpstr>
      <vt:lpstr>Simular solicitud DELETE</vt:lpstr>
      <vt:lpstr>Presentación de PowerPoint</vt:lpstr>
      <vt:lpstr>Presentación de PowerPoint</vt:lpstr>
      <vt:lpstr>Presentación de PowerPoint</vt:lpstr>
      <vt:lpstr>Ejercicio</vt:lpstr>
      <vt:lpstr>Módulo 5. Node js y Express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4. Introducción a Angular</dc:title>
  <dc:creator>Marina</dc:creator>
  <cp:lastModifiedBy>Marina</cp:lastModifiedBy>
  <cp:revision>1356</cp:revision>
  <dcterms:created xsi:type="dcterms:W3CDTF">2023-10-09T12:02:49Z</dcterms:created>
  <dcterms:modified xsi:type="dcterms:W3CDTF">2024-01-22T22:47:49Z</dcterms:modified>
</cp:coreProperties>
</file>